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3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36CF03D-969E-4533-AFA8-ECA038885269}" type="doc">
      <dgm:prSet loTypeId="urn:microsoft.com/office/officeart/2005/8/layout/radial6" loCatId="cycle" qsTypeId="urn:microsoft.com/office/officeart/2005/8/quickstyle/3d1" qsCatId="3D" csTypeId="urn:microsoft.com/office/officeart/2005/8/colors/accent1_3" csCatId="accent1" phldr="1"/>
      <dgm:spPr/>
      <dgm:t>
        <a:bodyPr/>
        <a:lstStyle/>
        <a:p>
          <a:endParaRPr lang="es-CL"/>
        </a:p>
      </dgm:t>
    </dgm:pt>
    <dgm:pt modelId="{39EA9D3C-825C-42DC-84A9-BEEA159AB3C1}">
      <dgm:prSet phldrT="[Texto]" custT="1"/>
      <dgm:spPr/>
      <dgm:t>
        <a:bodyPr/>
        <a:lstStyle/>
        <a:p>
          <a:r>
            <a:rPr lang="es-CL" sz="3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ANPTUF</a:t>
          </a:r>
        </a:p>
        <a:p>
          <a:r>
            <a:rPr lang="es-CL" sz="2400" b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DZCS</a:t>
          </a:r>
          <a:endParaRPr lang="es-CL" sz="2400" b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C8FE1BD-899A-482B-BF12-5C3FF7F240AA}" type="parTrans" cxnId="{D0360F98-E4A5-4291-A970-4903A124E679}">
      <dgm:prSet/>
      <dgm:spPr/>
      <dgm:t>
        <a:bodyPr/>
        <a:lstStyle/>
        <a:p>
          <a:endParaRPr lang="es-CL"/>
        </a:p>
      </dgm:t>
    </dgm:pt>
    <dgm:pt modelId="{05BAE438-D447-4E8C-9252-F81A9604A831}" type="sibTrans" cxnId="{D0360F98-E4A5-4291-A970-4903A124E679}">
      <dgm:prSet/>
      <dgm:spPr/>
      <dgm:t>
        <a:bodyPr/>
        <a:lstStyle/>
        <a:p>
          <a:endParaRPr lang="es-CL"/>
        </a:p>
      </dgm:t>
    </dgm:pt>
    <dgm:pt modelId="{CD7D204F-BE2B-4E57-85ED-2C452EE77A8A}">
      <dgm:prSet phldrT="[Texto]" custT="1"/>
      <dgm:spPr/>
      <dgm:t>
        <a:bodyPr/>
        <a:lstStyle/>
        <a:p>
          <a:r>
            <a:rPr lang="es-CL" sz="11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FOMENTAR LA PARTICIPACION GREMIAL</a:t>
          </a:r>
          <a:endParaRPr lang="es-CL" sz="11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AC4682D-50FE-4BE8-8D0F-B8C067AC2C62}" type="parTrans" cxnId="{94C565E8-ED2D-47CF-9EDF-731596B30FBE}">
      <dgm:prSet/>
      <dgm:spPr/>
      <dgm:t>
        <a:bodyPr/>
        <a:lstStyle/>
        <a:p>
          <a:endParaRPr lang="es-CL"/>
        </a:p>
      </dgm:t>
    </dgm:pt>
    <dgm:pt modelId="{7417DF67-799B-4880-82BE-BB70120ADB12}" type="sibTrans" cxnId="{94C565E8-ED2D-47CF-9EDF-731596B30FBE}">
      <dgm:prSet/>
      <dgm:spPr/>
      <dgm:t>
        <a:bodyPr/>
        <a:lstStyle/>
        <a:p>
          <a:endParaRPr lang="es-CL"/>
        </a:p>
      </dgm:t>
    </dgm:pt>
    <dgm:pt modelId="{07ECB75D-9730-4F2C-A67B-0B9E770F9A42}">
      <dgm:prSet phldrT="[Texto]" custT="1"/>
      <dgm:spPr/>
      <dgm:t>
        <a:bodyPr/>
        <a:lstStyle/>
        <a:p>
          <a:r>
            <a:rPr lang="es-CL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CONVENIOS</a:t>
          </a:r>
          <a:endParaRPr lang="es-CL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D380F4C-DC05-4C59-ABE9-562034AB4D61}" type="parTrans" cxnId="{A0C92168-C14F-47EB-9C80-40B8A3F9542E}">
      <dgm:prSet/>
      <dgm:spPr/>
      <dgm:t>
        <a:bodyPr/>
        <a:lstStyle/>
        <a:p>
          <a:endParaRPr lang="es-CL"/>
        </a:p>
      </dgm:t>
    </dgm:pt>
    <dgm:pt modelId="{E4513F83-2E58-4A26-A0AF-A91BDEBF309D}" type="sibTrans" cxnId="{A0C92168-C14F-47EB-9C80-40B8A3F9542E}">
      <dgm:prSet/>
      <dgm:spPr/>
      <dgm:t>
        <a:bodyPr/>
        <a:lstStyle/>
        <a:p>
          <a:endParaRPr lang="es-CL"/>
        </a:p>
      </dgm:t>
    </dgm:pt>
    <dgm:pt modelId="{093A7AC7-2F17-4E36-9E16-5B66B3F3B60A}">
      <dgm:prSet phldrT="[Texto]" custT="1"/>
      <dgm:spPr/>
      <dgm:t>
        <a:bodyPr/>
        <a:lstStyle/>
        <a:p>
          <a:r>
            <a:rPr lang="es-CL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COMUNICACIÓN Y DIFUSIÓN</a:t>
          </a:r>
          <a:endParaRPr lang="es-CL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3243A56-DF42-48F2-8064-85AE9C724C0D}" type="parTrans" cxnId="{3D4D9292-8242-4E5E-8463-12B2D3639C79}">
      <dgm:prSet/>
      <dgm:spPr/>
      <dgm:t>
        <a:bodyPr/>
        <a:lstStyle/>
        <a:p>
          <a:endParaRPr lang="es-CL"/>
        </a:p>
      </dgm:t>
    </dgm:pt>
    <dgm:pt modelId="{A7947F20-4612-48B8-93F3-AD62037E3223}" type="sibTrans" cxnId="{3D4D9292-8242-4E5E-8463-12B2D3639C79}">
      <dgm:prSet/>
      <dgm:spPr/>
      <dgm:t>
        <a:bodyPr/>
        <a:lstStyle/>
        <a:p>
          <a:endParaRPr lang="es-CL"/>
        </a:p>
      </dgm:t>
    </dgm:pt>
    <dgm:pt modelId="{73409D9B-D68E-44DC-8E39-1AF121AEA5E3}">
      <dgm:prSet phldrT="[Texto]" custT="1"/>
      <dgm:spPr/>
      <dgm:t>
        <a:bodyPr/>
        <a:lstStyle/>
        <a:p>
          <a:r>
            <a:rPr lang="es-CL" sz="11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FORTALECER COMUNICACIÓN Y COORDINACION CON DIRECTOR ZONAL</a:t>
          </a:r>
          <a:endParaRPr lang="es-CL" sz="11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2F30E2F-AB88-459F-A98E-0A0EE59BECDE}" type="parTrans" cxnId="{6C8EB9DA-7B66-4CCE-A8EB-3E13CFA8B1E2}">
      <dgm:prSet/>
      <dgm:spPr/>
      <dgm:t>
        <a:bodyPr/>
        <a:lstStyle/>
        <a:p>
          <a:endParaRPr lang="es-CL"/>
        </a:p>
      </dgm:t>
    </dgm:pt>
    <dgm:pt modelId="{74AF127B-18A0-43C2-A1C7-CB6FBC5894D9}" type="sibTrans" cxnId="{6C8EB9DA-7B66-4CCE-A8EB-3E13CFA8B1E2}">
      <dgm:prSet/>
      <dgm:spPr/>
      <dgm:t>
        <a:bodyPr/>
        <a:lstStyle/>
        <a:p>
          <a:endParaRPr lang="es-CL"/>
        </a:p>
      </dgm:t>
    </dgm:pt>
    <dgm:pt modelId="{EC51FBDB-FBB2-411D-94A4-8A5117082A87}" type="pres">
      <dgm:prSet presAssocID="{736CF03D-969E-4533-AFA8-ECA038885269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804375BC-8680-4754-8AF2-E23D757BF38B}" type="pres">
      <dgm:prSet presAssocID="{39EA9D3C-825C-42DC-84A9-BEEA159AB3C1}" presName="centerShape" presStyleLbl="node0" presStyleIdx="0" presStyleCnt="1" custScaleX="125753" custScaleY="116504"/>
      <dgm:spPr/>
      <dgm:t>
        <a:bodyPr/>
        <a:lstStyle/>
        <a:p>
          <a:endParaRPr lang="es-CL"/>
        </a:p>
      </dgm:t>
    </dgm:pt>
    <dgm:pt modelId="{058824E8-047D-4CFC-9D48-E4E3A826FC2D}" type="pres">
      <dgm:prSet presAssocID="{CD7D204F-BE2B-4E57-85ED-2C452EE77A8A}" presName="node" presStyleLbl="node1" presStyleIdx="0" presStyleCnt="4" custScaleX="114470" custScaleY="114399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389CF251-E038-4B8B-8C2B-4B08DA808EF1}" type="pres">
      <dgm:prSet presAssocID="{CD7D204F-BE2B-4E57-85ED-2C452EE77A8A}" presName="dummy" presStyleCnt="0"/>
      <dgm:spPr/>
    </dgm:pt>
    <dgm:pt modelId="{E8A5081C-D74A-42FB-AB6F-D760CDE7C61B}" type="pres">
      <dgm:prSet presAssocID="{7417DF67-799B-4880-82BE-BB70120ADB12}" presName="sibTrans" presStyleLbl="sibTrans2D1" presStyleIdx="0" presStyleCnt="4"/>
      <dgm:spPr/>
      <dgm:t>
        <a:bodyPr/>
        <a:lstStyle/>
        <a:p>
          <a:endParaRPr lang="es-CL"/>
        </a:p>
      </dgm:t>
    </dgm:pt>
    <dgm:pt modelId="{A7D2F972-0C23-4027-A708-6538452AB3DF}" type="pres">
      <dgm:prSet presAssocID="{07ECB75D-9730-4F2C-A67B-0B9E770F9A42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3F3BCEDF-C5F8-4269-A26A-31B58AD05581}" type="pres">
      <dgm:prSet presAssocID="{07ECB75D-9730-4F2C-A67B-0B9E770F9A42}" presName="dummy" presStyleCnt="0"/>
      <dgm:spPr/>
    </dgm:pt>
    <dgm:pt modelId="{22D58757-CE03-4329-BC1F-47780F2BB772}" type="pres">
      <dgm:prSet presAssocID="{E4513F83-2E58-4A26-A0AF-A91BDEBF309D}" presName="sibTrans" presStyleLbl="sibTrans2D1" presStyleIdx="1" presStyleCnt="4"/>
      <dgm:spPr/>
      <dgm:t>
        <a:bodyPr/>
        <a:lstStyle/>
        <a:p>
          <a:endParaRPr lang="es-CL"/>
        </a:p>
      </dgm:t>
    </dgm:pt>
    <dgm:pt modelId="{6C1D9CED-2906-4677-85C2-7CC2BA85F004}" type="pres">
      <dgm:prSet presAssocID="{093A7AC7-2F17-4E36-9E16-5B66B3F3B60A}" presName="node" presStyleLbl="node1" presStyleIdx="2" presStyleCnt="4" custScaleX="122804" custScaleY="114599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5785742A-ABFE-4BF4-A489-7DB07206CEFB}" type="pres">
      <dgm:prSet presAssocID="{093A7AC7-2F17-4E36-9E16-5B66B3F3B60A}" presName="dummy" presStyleCnt="0"/>
      <dgm:spPr/>
    </dgm:pt>
    <dgm:pt modelId="{5CC8332B-FA59-4DF7-9132-22BFE262710A}" type="pres">
      <dgm:prSet presAssocID="{A7947F20-4612-48B8-93F3-AD62037E3223}" presName="sibTrans" presStyleLbl="sibTrans2D1" presStyleIdx="2" presStyleCnt="4"/>
      <dgm:spPr/>
      <dgm:t>
        <a:bodyPr/>
        <a:lstStyle/>
        <a:p>
          <a:endParaRPr lang="es-CL"/>
        </a:p>
      </dgm:t>
    </dgm:pt>
    <dgm:pt modelId="{AF8631E4-8BB8-4B0B-8258-FBB9274E214B}" type="pres">
      <dgm:prSet presAssocID="{73409D9B-D68E-44DC-8E39-1AF121AEA5E3}" presName="node" presStyleLbl="node1" presStyleIdx="3" presStyleCnt="4" custScaleX="113377" custScaleY="110099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37D5304D-D7A2-4786-9A0B-1F66B6555B7D}" type="pres">
      <dgm:prSet presAssocID="{73409D9B-D68E-44DC-8E39-1AF121AEA5E3}" presName="dummy" presStyleCnt="0"/>
      <dgm:spPr/>
    </dgm:pt>
    <dgm:pt modelId="{82AF4D49-FE3B-47CD-866B-DEA2C45BC5EC}" type="pres">
      <dgm:prSet presAssocID="{74AF127B-18A0-43C2-A1C7-CB6FBC5894D9}" presName="sibTrans" presStyleLbl="sibTrans2D1" presStyleIdx="3" presStyleCnt="4"/>
      <dgm:spPr/>
      <dgm:t>
        <a:bodyPr/>
        <a:lstStyle/>
        <a:p>
          <a:endParaRPr lang="es-CL"/>
        </a:p>
      </dgm:t>
    </dgm:pt>
  </dgm:ptLst>
  <dgm:cxnLst>
    <dgm:cxn modelId="{5CACD4DC-11B5-4A2F-980F-866F7B98B15B}" type="presOf" srcId="{73409D9B-D68E-44DC-8E39-1AF121AEA5E3}" destId="{AF8631E4-8BB8-4B0B-8258-FBB9274E214B}" srcOrd="0" destOrd="0" presId="urn:microsoft.com/office/officeart/2005/8/layout/radial6"/>
    <dgm:cxn modelId="{D0360F98-E4A5-4291-A970-4903A124E679}" srcId="{736CF03D-969E-4533-AFA8-ECA038885269}" destId="{39EA9D3C-825C-42DC-84A9-BEEA159AB3C1}" srcOrd="0" destOrd="0" parTransId="{5C8FE1BD-899A-482B-BF12-5C3FF7F240AA}" sibTransId="{05BAE438-D447-4E8C-9252-F81A9604A831}"/>
    <dgm:cxn modelId="{F7524D37-15EA-4958-9B3F-DB4F1E8677A8}" type="presOf" srcId="{39EA9D3C-825C-42DC-84A9-BEEA159AB3C1}" destId="{804375BC-8680-4754-8AF2-E23D757BF38B}" srcOrd="0" destOrd="0" presId="urn:microsoft.com/office/officeart/2005/8/layout/radial6"/>
    <dgm:cxn modelId="{3D4D9292-8242-4E5E-8463-12B2D3639C79}" srcId="{39EA9D3C-825C-42DC-84A9-BEEA159AB3C1}" destId="{093A7AC7-2F17-4E36-9E16-5B66B3F3B60A}" srcOrd="2" destOrd="0" parTransId="{33243A56-DF42-48F2-8064-85AE9C724C0D}" sibTransId="{A7947F20-4612-48B8-93F3-AD62037E3223}"/>
    <dgm:cxn modelId="{77D59573-A1F7-44DF-AA12-798BCA443D35}" type="presOf" srcId="{74AF127B-18A0-43C2-A1C7-CB6FBC5894D9}" destId="{82AF4D49-FE3B-47CD-866B-DEA2C45BC5EC}" srcOrd="0" destOrd="0" presId="urn:microsoft.com/office/officeart/2005/8/layout/radial6"/>
    <dgm:cxn modelId="{94C565E8-ED2D-47CF-9EDF-731596B30FBE}" srcId="{39EA9D3C-825C-42DC-84A9-BEEA159AB3C1}" destId="{CD7D204F-BE2B-4E57-85ED-2C452EE77A8A}" srcOrd="0" destOrd="0" parTransId="{CAC4682D-50FE-4BE8-8D0F-B8C067AC2C62}" sibTransId="{7417DF67-799B-4880-82BE-BB70120ADB12}"/>
    <dgm:cxn modelId="{06DD346D-2DEA-4942-9953-653C03A9658E}" type="presOf" srcId="{7417DF67-799B-4880-82BE-BB70120ADB12}" destId="{E8A5081C-D74A-42FB-AB6F-D760CDE7C61B}" srcOrd="0" destOrd="0" presId="urn:microsoft.com/office/officeart/2005/8/layout/radial6"/>
    <dgm:cxn modelId="{E0A9E3B0-BEB6-4875-AFD1-392841CD3F0D}" type="presOf" srcId="{A7947F20-4612-48B8-93F3-AD62037E3223}" destId="{5CC8332B-FA59-4DF7-9132-22BFE262710A}" srcOrd="0" destOrd="0" presId="urn:microsoft.com/office/officeart/2005/8/layout/radial6"/>
    <dgm:cxn modelId="{6C8EB9DA-7B66-4CCE-A8EB-3E13CFA8B1E2}" srcId="{39EA9D3C-825C-42DC-84A9-BEEA159AB3C1}" destId="{73409D9B-D68E-44DC-8E39-1AF121AEA5E3}" srcOrd="3" destOrd="0" parTransId="{B2F30E2F-AB88-459F-A98E-0A0EE59BECDE}" sibTransId="{74AF127B-18A0-43C2-A1C7-CB6FBC5894D9}"/>
    <dgm:cxn modelId="{4AC9EF79-B47A-4F16-9961-1B6AF1FF5035}" type="presOf" srcId="{07ECB75D-9730-4F2C-A67B-0B9E770F9A42}" destId="{A7D2F972-0C23-4027-A708-6538452AB3DF}" srcOrd="0" destOrd="0" presId="urn:microsoft.com/office/officeart/2005/8/layout/radial6"/>
    <dgm:cxn modelId="{FD962F02-8363-4730-85CC-4B0DE64E78E4}" type="presOf" srcId="{CD7D204F-BE2B-4E57-85ED-2C452EE77A8A}" destId="{058824E8-047D-4CFC-9D48-E4E3A826FC2D}" srcOrd="0" destOrd="0" presId="urn:microsoft.com/office/officeart/2005/8/layout/radial6"/>
    <dgm:cxn modelId="{A0C92168-C14F-47EB-9C80-40B8A3F9542E}" srcId="{39EA9D3C-825C-42DC-84A9-BEEA159AB3C1}" destId="{07ECB75D-9730-4F2C-A67B-0B9E770F9A42}" srcOrd="1" destOrd="0" parTransId="{6D380F4C-DC05-4C59-ABE9-562034AB4D61}" sibTransId="{E4513F83-2E58-4A26-A0AF-A91BDEBF309D}"/>
    <dgm:cxn modelId="{1D69C9A4-5CEC-4C03-8614-A585C1656585}" type="presOf" srcId="{E4513F83-2E58-4A26-A0AF-A91BDEBF309D}" destId="{22D58757-CE03-4329-BC1F-47780F2BB772}" srcOrd="0" destOrd="0" presId="urn:microsoft.com/office/officeart/2005/8/layout/radial6"/>
    <dgm:cxn modelId="{CB0CBAB4-9B9A-4A8A-A42A-026C03A1F5AA}" type="presOf" srcId="{736CF03D-969E-4533-AFA8-ECA038885269}" destId="{EC51FBDB-FBB2-411D-94A4-8A5117082A87}" srcOrd="0" destOrd="0" presId="urn:microsoft.com/office/officeart/2005/8/layout/radial6"/>
    <dgm:cxn modelId="{7261E198-651B-4ED2-BB18-8168031D8AEB}" type="presOf" srcId="{093A7AC7-2F17-4E36-9E16-5B66B3F3B60A}" destId="{6C1D9CED-2906-4677-85C2-7CC2BA85F004}" srcOrd="0" destOrd="0" presId="urn:microsoft.com/office/officeart/2005/8/layout/radial6"/>
    <dgm:cxn modelId="{C0F8AA96-D221-4FD5-A8B2-64BD81239704}" type="presParOf" srcId="{EC51FBDB-FBB2-411D-94A4-8A5117082A87}" destId="{804375BC-8680-4754-8AF2-E23D757BF38B}" srcOrd="0" destOrd="0" presId="urn:microsoft.com/office/officeart/2005/8/layout/radial6"/>
    <dgm:cxn modelId="{439E0F46-BE50-428B-A03D-06A6852606B9}" type="presParOf" srcId="{EC51FBDB-FBB2-411D-94A4-8A5117082A87}" destId="{058824E8-047D-4CFC-9D48-E4E3A826FC2D}" srcOrd="1" destOrd="0" presId="urn:microsoft.com/office/officeart/2005/8/layout/radial6"/>
    <dgm:cxn modelId="{FF0DDBF2-E500-4D29-9FFD-845C5BB8C725}" type="presParOf" srcId="{EC51FBDB-FBB2-411D-94A4-8A5117082A87}" destId="{389CF251-E038-4B8B-8C2B-4B08DA808EF1}" srcOrd="2" destOrd="0" presId="urn:microsoft.com/office/officeart/2005/8/layout/radial6"/>
    <dgm:cxn modelId="{F478EA69-34E6-4A92-BA45-11AE005ED68D}" type="presParOf" srcId="{EC51FBDB-FBB2-411D-94A4-8A5117082A87}" destId="{E8A5081C-D74A-42FB-AB6F-D760CDE7C61B}" srcOrd="3" destOrd="0" presId="urn:microsoft.com/office/officeart/2005/8/layout/radial6"/>
    <dgm:cxn modelId="{22B8A3F5-6328-4135-AD8A-8D7A7D649E94}" type="presParOf" srcId="{EC51FBDB-FBB2-411D-94A4-8A5117082A87}" destId="{A7D2F972-0C23-4027-A708-6538452AB3DF}" srcOrd="4" destOrd="0" presId="urn:microsoft.com/office/officeart/2005/8/layout/radial6"/>
    <dgm:cxn modelId="{D9F8196F-5D57-49C8-879D-D7262567714A}" type="presParOf" srcId="{EC51FBDB-FBB2-411D-94A4-8A5117082A87}" destId="{3F3BCEDF-C5F8-4269-A26A-31B58AD05581}" srcOrd="5" destOrd="0" presId="urn:microsoft.com/office/officeart/2005/8/layout/radial6"/>
    <dgm:cxn modelId="{4113BC8C-D6C7-4E04-ADFC-DC010313B71E}" type="presParOf" srcId="{EC51FBDB-FBB2-411D-94A4-8A5117082A87}" destId="{22D58757-CE03-4329-BC1F-47780F2BB772}" srcOrd="6" destOrd="0" presId="urn:microsoft.com/office/officeart/2005/8/layout/radial6"/>
    <dgm:cxn modelId="{A34077F9-2098-4629-8C9D-A404C54D91FB}" type="presParOf" srcId="{EC51FBDB-FBB2-411D-94A4-8A5117082A87}" destId="{6C1D9CED-2906-4677-85C2-7CC2BA85F004}" srcOrd="7" destOrd="0" presId="urn:microsoft.com/office/officeart/2005/8/layout/radial6"/>
    <dgm:cxn modelId="{77FA2363-5020-43DB-BF73-A946EB672CC3}" type="presParOf" srcId="{EC51FBDB-FBB2-411D-94A4-8A5117082A87}" destId="{5785742A-ABFE-4BF4-A489-7DB07206CEFB}" srcOrd="8" destOrd="0" presId="urn:microsoft.com/office/officeart/2005/8/layout/radial6"/>
    <dgm:cxn modelId="{A1F9DC88-F450-4B39-ADFB-A1A1E320670B}" type="presParOf" srcId="{EC51FBDB-FBB2-411D-94A4-8A5117082A87}" destId="{5CC8332B-FA59-4DF7-9132-22BFE262710A}" srcOrd="9" destOrd="0" presId="urn:microsoft.com/office/officeart/2005/8/layout/radial6"/>
    <dgm:cxn modelId="{3C10B851-22F5-4638-9518-DC3A4F5A759E}" type="presParOf" srcId="{EC51FBDB-FBB2-411D-94A4-8A5117082A87}" destId="{AF8631E4-8BB8-4B0B-8258-FBB9274E214B}" srcOrd="10" destOrd="0" presId="urn:microsoft.com/office/officeart/2005/8/layout/radial6"/>
    <dgm:cxn modelId="{C54A8491-5ED5-4DCC-ADDE-91B00C250333}" type="presParOf" srcId="{EC51FBDB-FBB2-411D-94A4-8A5117082A87}" destId="{37D5304D-D7A2-4786-9A0B-1F66B6555B7D}" srcOrd="11" destOrd="0" presId="urn:microsoft.com/office/officeart/2005/8/layout/radial6"/>
    <dgm:cxn modelId="{5AEA9AA8-644A-4996-803B-67C38586F6F8}" type="presParOf" srcId="{EC51FBDB-FBB2-411D-94A4-8A5117082A87}" destId="{82AF4D49-FE3B-47CD-866B-DEA2C45BC5EC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AF4D49-FE3B-47CD-866B-DEA2C45BC5EC}">
      <dsp:nvSpPr>
        <dsp:cNvPr id="0" name=""/>
        <dsp:cNvSpPr/>
      </dsp:nvSpPr>
      <dsp:spPr>
        <a:xfrm>
          <a:off x="1919604" y="672053"/>
          <a:ext cx="4487094" cy="4487094"/>
        </a:xfrm>
        <a:prstGeom prst="blockArc">
          <a:avLst>
            <a:gd name="adj1" fmla="val 10800000"/>
            <a:gd name="adj2" fmla="val 16200000"/>
            <a:gd name="adj3" fmla="val 4640"/>
          </a:avLst>
        </a:prstGeom>
        <a:gradFill rotWithShape="0">
          <a:gsLst>
            <a:gs pos="0">
              <a:schemeClr val="accent1">
                <a:shade val="90000"/>
                <a:hueOff val="178124"/>
                <a:satOff val="-3293"/>
                <a:lumOff val="21472"/>
                <a:alphaOff val="0"/>
                <a:shade val="51000"/>
                <a:satMod val="130000"/>
              </a:schemeClr>
            </a:gs>
            <a:gs pos="80000">
              <a:schemeClr val="accent1">
                <a:shade val="90000"/>
                <a:hueOff val="178124"/>
                <a:satOff val="-3293"/>
                <a:lumOff val="21472"/>
                <a:alphaOff val="0"/>
                <a:shade val="93000"/>
                <a:satMod val="130000"/>
              </a:schemeClr>
            </a:gs>
            <a:gs pos="100000">
              <a:schemeClr val="accent1">
                <a:shade val="90000"/>
                <a:hueOff val="178124"/>
                <a:satOff val="-3293"/>
                <a:lumOff val="2147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CC8332B-FA59-4DF7-9132-22BFE262710A}">
      <dsp:nvSpPr>
        <dsp:cNvPr id="0" name=""/>
        <dsp:cNvSpPr/>
      </dsp:nvSpPr>
      <dsp:spPr>
        <a:xfrm>
          <a:off x="1919604" y="672053"/>
          <a:ext cx="4487094" cy="4487094"/>
        </a:xfrm>
        <a:prstGeom prst="blockArc">
          <a:avLst>
            <a:gd name="adj1" fmla="val 5400000"/>
            <a:gd name="adj2" fmla="val 10800000"/>
            <a:gd name="adj3" fmla="val 4640"/>
          </a:avLst>
        </a:prstGeom>
        <a:gradFill rotWithShape="0">
          <a:gsLst>
            <a:gs pos="0">
              <a:schemeClr val="accent1">
                <a:shade val="90000"/>
                <a:hueOff val="118749"/>
                <a:satOff val="-2195"/>
                <a:lumOff val="14315"/>
                <a:alphaOff val="0"/>
                <a:shade val="51000"/>
                <a:satMod val="130000"/>
              </a:schemeClr>
            </a:gs>
            <a:gs pos="80000">
              <a:schemeClr val="accent1">
                <a:shade val="90000"/>
                <a:hueOff val="118749"/>
                <a:satOff val="-2195"/>
                <a:lumOff val="14315"/>
                <a:alphaOff val="0"/>
                <a:shade val="93000"/>
                <a:satMod val="130000"/>
              </a:schemeClr>
            </a:gs>
            <a:gs pos="100000">
              <a:schemeClr val="accent1">
                <a:shade val="90000"/>
                <a:hueOff val="118749"/>
                <a:satOff val="-2195"/>
                <a:lumOff val="1431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2D58757-CE03-4329-BC1F-47780F2BB772}">
      <dsp:nvSpPr>
        <dsp:cNvPr id="0" name=""/>
        <dsp:cNvSpPr/>
      </dsp:nvSpPr>
      <dsp:spPr>
        <a:xfrm>
          <a:off x="1919604" y="672053"/>
          <a:ext cx="4487094" cy="4487094"/>
        </a:xfrm>
        <a:prstGeom prst="blockArc">
          <a:avLst>
            <a:gd name="adj1" fmla="val 0"/>
            <a:gd name="adj2" fmla="val 5400000"/>
            <a:gd name="adj3" fmla="val 4640"/>
          </a:avLst>
        </a:prstGeom>
        <a:gradFill rotWithShape="0">
          <a:gsLst>
            <a:gs pos="0">
              <a:schemeClr val="accent1">
                <a:shade val="90000"/>
                <a:hueOff val="59375"/>
                <a:satOff val="-1098"/>
                <a:lumOff val="7157"/>
                <a:alphaOff val="0"/>
                <a:shade val="51000"/>
                <a:satMod val="130000"/>
              </a:schemeClr>
            </a:gs>
            <a:gs pos="80000">
              <a:schemeClr val="accent1">
                <a:shade val="90000"/>
                <a:hueOff val="59375"/>
                <a:satOff val="-1098"/>
                <a:lumOff val="7157"/>
                <a:alphaOff val="0"/>
                <a:shade val="93000"/>
                <a:satMod val="130000"/>
              </a:schemeClr>
            </a:gs>
            <a:gs pos="100000">
              <a:schemeClr val="accent1">
                <a:shade val="90000"/>
                <a:hueOff val="59375"/>
                <a:satOff val="-1098"/>
                <a:lumOff val="715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8A5081C-D74A-42FB-AB6F-D760CDE7C61B}">
      <dsp:nvSpPr>
        <dsp:cNvPr id="0" name=""/>
        <dsp:cNvSpPr/>
      </dsp:nvSpPr>
      <dsp:spPr>
        <a:xfrm>
          <a:off x="1919604" y="672053"/>
          <a:ext cx="4487094" cy="4487094"/>
        </a:xfrm>
        <a:prstGeom prst="blockArc">
          <a:avLst>
            <a:gd name="adj1" fmla="val 16200000"/>
            <a:gd name="adj2" fmla="val 0"/>
            <a:gd name="adj3" fmla="val 4640"/>
          </a:avLst>
        </a:prstGeom>
        <a:gradFill rotWithShape="0">
          <a:gsLst>
            <a:gs pos="0">
              <a:schemeClr val="accent1">
                <a:shade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04375BC-8680-4754-8AF2-E23D757BF38B}">
      <dsp:nvSpPr>
        <dsp:cNvPr id="0" name=""/>
        <dsp:cNvSpPr/>
      </dsp:nvSpPr>
      <dsp:spPr>
        <a:xfrm>
          <a:off x="2864477" y="1712442"/>
          <a:ext cx="2597348" cy="2406316"/>
        </a:xfrm>
        <a:prstGeom prst="ellipse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3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ANPTUF</a:t>
          </a:r>
        </a:p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400" b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DZCS</a:t>
          </a:r>
          <a:endParaRPr lang="es-CL" sz="2400" b="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244850" y="2064839"/>
        <a:ext cx="1836602" cy="1701522"/>
      </dsp:txXfrm>
    </dsp:sp>
    <dsp:sp modelId="{058824E8-047D-4CFC-9D48-E4E3A826FC2D}">
      <dsp:nvSpPr>
        <dsp:cNvPr id="0" name=""/>
        <dsp:cNvSpPr/>
      </dsp:nvSpPr>
      <dsp:spPr>
        <a:xfrm>
          <a:off x="3335644" y="-102890"/>
          <a:ext cx="1655013" cy="1653987"/>
        </a:xfrm>
        <a:prstGeom prst="ellipse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1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FOMENTAR LA PARTICIPACION GREMIAL</a:t>
          </a:r>
          <a:endParaRPr lang="es-CL" sz="11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578015" y="139331"/>
        <a:ext cx="1170271" cy="1169545"/>
      </dsp:txXfrm>
    </dsp:sp>
    <dsp:sp modelId="{A7D2F972-0C23-4027-A708-6538452AB3DF}">
      <dsp:nvSpPr>
        <dsp:cNvPr id="0" name=""/>
        <dsp:cNvSpPr/>
      </dsp:nvSpPr>
      <dsp:spPr>
        <a:xfrm>
          <a:off x="5631746" y="2192698"/>
          <a:ext cx="1445805" cy="1445805"/>
        </a:xfrm>
        <a:prstGeom prst="ellipse">
          <a:avLst/>
        </a:prstGeom>
        <a:gradFill rotWithShape="0">
          <a:gsLst>
            <a:gs pos="0">
              <a:schemeClr val="accent1">
                <a:shade val="80000"/>
                <a:hueOff val="59370"/>
                <a:satOff val="-497"/>
                <a:lumOff val="8068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59370"/>
                <a:satOff val="-497"/>
                <a:lumOff val="8068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59370"/>
                <a:satOff val="-497"/>
                <a:lumOff val="806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CONVENIOS</a:t>
          </a:r>
          <a:endParaRPr lang="es-CL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843479" y="2404431"/>
        <a:ext cx="1022339" cy="1022339"/>
      </dsp:txXfrm>
    </dsp:sp>
    <dsp:sp modelId="{6C1D9CED-2906-4677-85C2-7CC2BA85F004}">
      <dsp:nvSpPr>
        <dsp:cNvPr id="0" name=""/>
        <dsp:cNvSpPr/>
      </dsp:nvSpPr>
      <dsp:spPr>
        <a:xfrm>
          <a:off x="3275397" y="4278659"/>
          <a:ext cx="1775507" cy="1656878"/>
        </a:xfrm>
        <a:prstGeom prst="ellipse">
          <a:avLst/>
        </a:prstGeom>
        <a:gradFill rotWithShape="0">
          <a:gsLst>
            <a:gs pos="0">
              <a:schemeClr val="accent1">
                <a:shade val="80000"/>
                <a:hueOff val="118739"/>
                <a:satOff val="-994"/>
                <a:lumOff val="16136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118739"/>
                <a:satOff val="-994"/>
                <a:lumOff val="16136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118739"/>
                <a:satOff val="-994"/>
                <a:lumOff val="1613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COMUNICACIÓN Y DIFUSIÓN</a:t>
          </a:r>
          <a:endParaRPr lang="es-CL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535414" y="4521303"/>
        <a:ext cx="1255473" cy="1171590"/>
      </dsp:txXfrm>
    </dsp:sp>
    <dsp:sp modelId="{AF8631E4-8BB8-4B0B-8258-FBB9274E214B}">
      <dsp:nvSpPr>
        <dsp:cNvPr id="0" name=""/>
        <dsp:cNvSpPr/>
      </dsp:nvSpPr>
      <dsp:spPr>
        <a:xfrm>
          <a:off x="1152047" y="2119692"/>
          <a:ext cx="1639211" cy="1591817"/>
        </a:xfrm>
        <a:prstGeom prst="ellipse">
          <a:avLst/>
        </a:prstGeom>
        <a:gradFill rotWithShape="0">
          <a:gsLst>
            <a:gs pos="0">
              <a:schemeClr val="accent1">
                <a:shade val="80000"/>
                <a:hueOff val="178109"/>
                <a:satOff val="-1491"/>
                <a:lumOff val="24204"/>
                <a:alphaOff val="0"/>
                <a:shade val="51000"/>
                <a:satMod val="130000"/>
              </a:schemeClr>
            </a:gs>
            <a:gs pos="80000">
              <a:schemeClr val="accent1">
                <a:shade val="80000"/>
                <a:hueOff val="178109"/>
                <a:satOff val="-1491"/>
                <a:lumOff val="24204"/>
                <a:alphaOff val="0"/>
                <a:shade val="93000"/>
                <a:satMod val="130000"/>
              </a:schemeClr>
            </a:gs>
            <a:gs pos="100000">
              <a:schemeClr val="accent1">
                <a:shade val="80000"/>
                <a:hueOff val="178109"/>
                <a:satOff val="-1491"/>
                <a:lumOff val="2420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1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FORTALECER COMUNICACIÓN Y COORDINACION CON DIRECTOR ZONAL</a:t>
          </a:r>
          <a:endParaRPr lang="es-CL" sz="11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392104" y="2352808"/>
        <a:ext cx="1159097" cy="11255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A30D-07AD-4122-B648-1CC9B96440B4}" type="datetimeFigureOut">
              <a:rPr lang="es-CL" smtClean="0"/>
              <a:t>07-09-2021</a:t>
            </a:fld>
            <a:endParaRPr lang="es-C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E04DD03-40A3-456D-8639-0E9AD29A25B7}" type="slidenum">
              <a:rPr lang="es-CL" smtClean="0"/>
              <a:t>‹Nº›</a:t>
            </a:fld>
            <a:endParaRPr lang="es-C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C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A30D-07AD-4122-B648-1CC9B96440B4}" type="datetimeFigureOut">
              <a:rPr lang="es-CL" smtClean="0"/>
              <a:t>07-09-2021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4DD03-40A3-456D-8639-0E9AD29A25B7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A30D-07AD-4122-B648-1CC9B96440B4}" type="datetimeFigureOut">
              <a:rPr lang="es-CL" smtClean="0"/>
              <a:t>07-09-2021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4DD03-40A3-456D-8639-0E9AD29A25B7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A30D-07AD-4122-B648-1CC9B96440B4}" type="datetimeFigureOut">
              <a:rPr lang="es-CL" smtClean="0"/>
              <a:t>07-09-2021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4DD03-40A3-456D-8639-0E9AD29A25B7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A30D-07AD-4122-B648-1CC9B96440B4}" type="datetimeFigureOut">
              <a:rPr lang="es-CL" smtClean="0"/>
              <a:t>07-09-2021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4DD03-40A3-456D-8639-0E9AD29A25B7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A30D-07AD-4122-B648-1CC9B96440B4}" type="datetimeFigureOut">
              <a:rPr lang="es-CL" smtClean="0"/>
              <a:t>07-09-2021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4DD03-40A3-456D-8639-0E9AD29A25B7}" type="slidenum">
              <a:rPr lang="es-CL" smtClean="0"/>
              <a:t>‹Nº›</a:t>
            </a:fld>
            <a:endParaRPr lang="es-C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A30D-07AD-4122-B648-1CC9B96440B4}" type="datetimeFigureOut">
              <a:rPr lang="es-CL" smtClean="0"/>
              <a:t>07-09-2021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4DD03-40A3-456D-8639-0E9AD29A25B7}" type="slidenum">
              <a:rPr lang="es-CL" smtClean="0"/>
              <a:t>‹Nº›</a:t>
            </a:fld>
            <a:endParaRPr lang="es-CL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A30D-07AD-4122-B648-1CC9B96440B4}" type="datetimeFigureOut">
              <a:rPr lang="es-CL" smtClean="0"/>
              <a:t>07-09-2021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4DD03-40A3-456D-8639-0E9AD29A25B7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A30D-07AD-4122-B648-1CC9B96440B4}" type="datetimeFigureOut">
              <a:rPr lang="es-CL" smtClean="0"/>
              <a:t>07-09-2021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4DD03-40A3-456D-8639-0E9AD29A25B7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A30D-07AD-4122-B648-1CC9B96440B4}" type="datetimeFigureOut">
              <a:rPr lang="es-CL" smtClean="0"/>
              <a:t>07-09-2021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4DD03-40A3-456D-8639-0E9AD29A25B7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A30D-07AD-4122-B648-1CC9B96440B4}" type="datetimeFigureOut">
              <a:rPr lang="es-CL" smtClean="0"/>
              <a:t>07-09-2021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4DD03-40A3-456D-8639-0E9AD29A25B7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87CFA30D-07AD-4122-B648-1CC9B96440B4}" type="datetimeFigureOut">
              <a:rPr lang="es-CL" smtClean="0"/>
              <a:t>07-09-2021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DE04DD03-40A3-456D-8639-0E9AD29A25B7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755576" y="621854"/>
            <a:ext cx="7488832" cy="3023170"/>
          </a:xfrm>
          <a:prstGeom prst="rect">
            <a:avLst/>
          </a:prstGeom>
          <a:ln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DIRECCIÓN ZONAL CENTRO SUR</a:t>
            </a:r>
          </a:p>
          <a:p>
            <a:pPr algn="ctr"/>
            <a:r>
              <a:rPr lang="es-CL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</a:p>
          <a:p>
            <a:pPr algn="ct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2021-2022</a:t>
            </a:r>
          </a:p>
        </p:txBody>
      </p:sp>
      <p:pic>
        <p:nvPicPr>
          <p:cNvPr id="1026" name="Picture 2" descr="https://www.anptuf.cl/images/logo-nuev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5085184"/>
            <a:ext cx="219075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2339752" y="3867408"/>
            <a:ext cx="4536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>
                <a:solidFill>
                  <a:schemeClr val="tx2"/>
                </a:solidFill>
                <a:latin typeface="+mj-lt"/>
              </a:rPr>
              <a:t>Presidenta : Roxana Cartes              Secretaria  : Marcela Chavez     Tesorero     : Victor Valverde</a:t>
            </a:r>
            <a:endParaRPr lang="es-CL" b="1" dirty="0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93566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4415544"/>
              </p:ext>
            </p:extLst>
          </p:nvPr>
        </p:nvGraphicFramePr>
        <p:xfrm>
          <a:off x="457200" y="548680"/>
          <a:ext cx="8229600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16962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graphicFrame>
        <p:nvGraphicFramePr>
          <p:cNvPr id="4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068718"/>
              </p:ext>
            </p:extLst>
          </p:nvPr>
        </p:nvGraphicFramePr>
        <p:xfrm>
          <a:off x="467544" y="216382"/>
          <a:ext cx="8352928" cy="64791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03310"/>
                <a:gridCol w="1593034"/>
                <a:gridCol w="1465724"/>
                <a:gridCol w="1894344"/>
                <a:gridCol w="1896516"/>
              </a:tblGrid>
              <a:tr h="174161"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Objetivo Estratégico</a:t>
                      </a:r>
                      <a:endParaRPr lang="es-CL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54" marR="7454" marT="745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Objetivo Específico</a:t>
                      </a:r>
                      <a:endParaRPr lang="es-CL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54" marR="7454" marT="745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Actividades</a:t>
                      </a:r>
                      <a:endParaRPr lang="es-CL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54" marR="7454" marT="745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Fecha ejecución </a:t>
                      </a:r>
                      <a:endParaRPr lang="es-CL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54" marR="7454" marT="745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 o Estándar</a:t>
                      </a:r>
                      <a:endParaRPr lang="es-CL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54" marR="7454" marT="7454" marB="0" anchor="b"/>
                </a:tc>
              </a:tr>
              <a:tr h="1010863">
                <a:tc rowSpan="6">
                  <a:txBody>
                    <a:bodyPr/>
                    <a:lstStyle/>
                    <a:p>
                      <a:pPr algn="l" fontAlgn="ctr"/>
                      <a:r>
                        <a:rPr lang="es-CL" sz="12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FOMENTAR LA PARTICIPACION GREMIAL</a:t>
                      </a:r>
                      <a:endParaRPr lang="es-CL" sz="12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54" marR="7454" marT="74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Fomentar la participación de los socios en las actividades y tareas de la ANPTUF Zonal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54" marR="7454" marT="74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Creación de mesa de trabajo para la formulación y diseño del Plan de trabajo 2022 por objetivo estratégico 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54" marR="7454" marT="74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de septiembre de 2021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54" marR="7454" marT="74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Mesa de trabajo en funcionamiento 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54" marR="7454" marT="7454" marB="0" anchor="ctr"/>
                </a:tc>
              </a:tr>
              <a:tr h="1345543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Fomentar la participación de los socios en las actividades y tareas de la ANPTUF Zonal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54" marR="7454" marT="74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Realización de Asamblea Zonal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54" marR="7454" marT="74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abr-22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54" marR="7454" marT="74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Realización de 1 asamblea zonal para presentar resultado de la </a:t>
                      </a:r>
                      <a:r>
                        <a:rPr lang="es-CL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Planificación </a:t>
                      </a:r>
                      <a:r>
                        <a:rPr lang="es-C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2022. Presentar avances de la Planificación (Convenios, invitado especial que nos hable de la carrera funcionaria)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54" marR="7454" marT="7454" marB="0" anchor="ctr"/>
                </a:tc>
              </a:tr>
              <a:tr h="843522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Mantener o aumentar el numero de socios de la Zonal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54" marR="7454" marT="74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Bienvenida a funcionarios nuevos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54" marR="7454" marT="74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Permanente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54" marR="7454" marT="74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Realizar zoom con funcionarios que se integran a Fonasa incentivando su participación en ANPTUF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54" marR="7454" marT="7454" marB="0" anchor="ctr"/>
                </a:tc>
              </a:tr>
              <a:tr h="843522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Mantener la participación de la directiva en actividades nacionales y zonales 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54" marR="7454" marT="74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Participación en las reuniones Nacionales quincenales 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54" marR="7454" marT="74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Permanente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54" marR="7454" marT="74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Participación </a:t>
                      </a:r>
                      <a:r>
                        <a:rPr lang="es-C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directiva en las reuniones citadas.  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54" marR="7454" marT="7454" marB="0" anchor="ctr"/>
                </a:tc>
              </a:tr>
              <a:tr h="843522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Mantener la participación de la directiva en actividades nacionales y zonales 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54" marR="7454" marT="74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Realización de un calendario mensual de reuniones Zonales.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54" marR="7454" marT="74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Permanente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54" marR="7454" marT="74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Calendario de reuniones consensuado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54" marR="7454" marT="7454" marB="0" anchor="ctr"/>
                </a:tc>
              </a:tr>
              <a:tr h="843522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Mantener la participación de la directiva en actividades nacionales y zonales 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54" marR="7454" marT="74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Participación en las instancias de capacitación organizadas por la Directiva Nacional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54" marR="7454" marT="74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Permanente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54" marR="7454" marT="74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Participación </a:t>
                      </a:r>
                      <a:r>
                        <a:rPr lang="es-C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directiva completa en capacitación organizada por ANPTUFF nacional.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54" marR="7454" marT="7454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8253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7870871"/>
              </p:ext>
            </p:extLst>
          </p:nvPr>
        </p:nvGraphicFramePr>
        <p:xfrm>
          <a:off x="539552" y="1988840"/>
          <a:ext cx="8229600" cy="31387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81114"/>
                <a:gridCol w="1506798"/>
                <a:gridCol w="1506798"/>
                <a:gridCol w="1866375"/>
                <a:gridCol w="1868515"/>
              </a:tblGrid>
              <a:tr h="111815"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Objetivo Estratégico</a:t>
                      </a:r>
                      <a:endParaRPr lang="es-CL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54" marR="7454" marT="745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Objetivo Específico</a:t>
                      </a:r>
                      <a:endParaRPr lang="es-CL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54" marR="7454" marT="745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Actividades</a:t>
                      </a:r>
                      <a:endParaRPr lang="es-CL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54" marR="7454" marT="745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Fecha ejecución </a:t>
                      </a:r>
                      <a:endParaRPr lang="es-CL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54" marR="7454" marT="745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 o Estándar</a:t>
                      </a:r>
                      <a:endParaRPr lang="es-CL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54" marR="7454" marT="7454" marB="0" anchor="b"/>
                </a:tc>
              </a:tr>
              <a:tr h="223630">
                <a:tc rowSpan="3">
                  <a:txBody>
                    <a:bodyPr/>
                    <a:lstStyle/>
                    <a:p>
                      <a:pPr algn="l" fontAlgn="ctr"/>
                      <a:r>
                        <a:rPr lang="es-CL" sz="14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CONVENIOS</a:t>
                      </a:r>
                      <a:endParaRPr lang="es-CL" sz="1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54" marR="7454" marT="74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Evaluar los posibles convenios y determinar áreas de mejora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54" marR="7454" marT="745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Revisión </a:t>
                      </a:r>
                      <a:r>
                        <a:rPr lang="es-C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contactos con posibles empresas </a:t>
                      </a:r>
                      <a:r>
                        <a:rPr lang="es-CL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interesadas </a:t>
                      </a:r>
                      <a:r>
                        <a:rPr lang="es-C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 su uso por socios de la zonal.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54" marR="7454" marT="745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de octubre de 2021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54" marR="7454" marT="74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CL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54" marR="7454" marT="7454" marB="0" anchor="ctr"/>
                </a:tc>
              </a:tr>
              <a:tr h="223630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Determinar las áreas de interes de los socios de la DZCS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54" marR="7454" marT="74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Realizacion de una consulta a los socios acerca de sus áreas de interes.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54" marR="7454" marT="74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 de octubre de 2021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54" marR="7454" marT="74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Realización de consulta a socios en el mes de octubre 2021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54" marR="7454" marT="7454" marB="0" anchor="ctr"/>
                </a:tc>
              </a:tr>
              <a:tr h="335446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Iniciar convenios de acuerdo a las necesidades e intereses de los asociados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54" marR="7454" marT="745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Gestionar convenios por cada región o comuna de la DZCS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54" marR="7454" marT="745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mar-22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54" marR="7454" marT="74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CL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54" marR="7454" marT="7454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561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2545490"/>
              </p:ext>
            </p:extLst>
          </p:nvPr>
        </p:nvGraphicFramePr>
        <p:xfrm>
          <a:off x="395536" y="1556792"/>
          <a:ext cx="8229600" cy="40606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81114"/>
                <a:gridCol w="1506798"/>
                <a:gridCol w="1506798"/>
                <a:gridCol w="1866375"/>
                <a:gridCol w="1868515"/>
              </a:tblGrid>
              <a:tr h="111815"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Objetivo Estratégico</a:t>
                      </a:r>
                      <a:endParaRPr lang="es-CL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54" marR="7454" marT="745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Objetivo Específico</a:t>
                      </a:r>
                      <a:endParaRPr lang="es-CL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54" marR="7454" marT="745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Actividades</a:t>
                      </a:r>
                      <a:endParaRPr lang="es-CL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54" marR="7454" marT="745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Fecha ejecución </a:t>
                      </a:r>
                      <a:endParaRPr lang="es-CL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54" marR="7454" marT="745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 o Estándar</a:t>
                      </a:r>
                      <a:endParaRPr lang="es-CL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54" marR="7454" marT="7454" marB="0" anchor="b"/>
                </a:tc>
              </a:tr>
              <a:tr h="335446">
                <a:tc rowSpan="4">
                  <a:txBody>
                    <a:bodyPr/>
                    <a:lstStyle/>
                    <a:p>
                      <a:pPr algn="l" fontAlgn="ctr"/>
                      <a:r>
                        <a:rPr lang="es-CL" sz="12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COMUNICACIÓN Y DIFUSION</a:t>
                      </a:r>
                      <a:endParaRPr lang="es-CL" sz="12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54" marR="7454" marT="74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Mejorar la comunicación y la </a:t>
                      </a:r>
                      <a:r>
                        <a:rPr lang="es-CL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difusión </a:t>
                      </a:r>
                      <a:r>
                        <a:rPr lang="es-C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las actividades realizadas y logros obtenidos a los socios 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54" marR="7454" marT="74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Envío de Informes mensuales a los socios de las actividades realizadas por la directiva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54" marR="7454" marT="74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Permanente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54" marR="7454" marT="74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Envío de informe agosto - septiembre - octubre-noviembre-diciembre 2021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54" marR="7454" marT="7454" marB="0" anchor="ctr"/>
                </a:tc>
              </a:tr>
              <a:tr h="335446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Fortalecer la comunicación y coordinacion con directiva ANAFF DZCS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54" marR="7454" marT="74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Realizar reuniones trimestrales con directiva ANAFF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54" marR="7454" marT="74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Septiembre - Diciembre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54" marR="7454" marT="74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Realización de reuniones 3 MESES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54" marR="7454" marT="7454" marB="0" anchor="ctr"/>
                </a:tc>
              </a:tr>
              <a:tr h="223630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 Capacitación PAC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54" marR="7454" marT="74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Participación en reuniones Comité Bipartito de Capacitación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54" marR="7454" marT="74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Septiembre - Diciembre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54" marR="7454" marT="74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Realizar bajada de información de reuniones sostenidas con Comité Bipartito de </a:t>
                      </a:r>
                      <a:r>
                        <a:rPr lang="es-CL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Capacitación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54" marR="7454" marT="7454" marB="0" anchor="ctr"/>
                </a:tc>
              </a:tr>
              <a:tr h="245993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Organización Saludo Cumpleaños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54" marR="7454" marT="74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Realizar Saludo de acuerdo a fecha de cumpleaños de cada socio.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54" marR="7454" marT="74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Octubre-Diciembre22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54" marR="7454" marT="74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Envío de video y saludo a festejado vía correo o telefónica dependiendo de la capacidad.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54" marR="7454" marT="7454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8848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4184964"/>
              </p:ext>
            </p:extLst>
          </p:nvPr>
        </p:nvGraphicFramePr>
        <p:xfrm>
          <a:off x="395536" y="2708920"/>
          <a:ext cx="8229600" cy="20340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81114"/>
                <a:gridCol w="1506798"/>
                <a:gridCol w="1506798"/>
                <a:gridCol w="1866375"/>
                <a:gridCol w="1868515"/>
              </a:tblGrid>
              <a:tr h="111815"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Objetivo Estratégico</a:t>
                      </a:r>
                      <a:endParaRPr lang="es-CL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54" marR="7454" marT="745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Objetivo Específico</a:t>
                      </a:r>
                      <a:endParaRPr lang="es-CL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54" marR="7454" marT="745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Actividades</a:t>
                      </a:r>
                      <a:endParaRPr lang="es-CL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54" marR="7454" marT="745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Fecha ejecución </a:t>
                      </a:r>
                      <a:endParaRPr lang="es-CL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54" marR="7454" marT="745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 o Estándar</a:t>
                      </a:r>
                      <a:endParaRPr lang="es-CL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54" marR="7454" marT="7454" marB="0" anchor="b"/>
                </a:tc>
              </a:tr>
              <a:tr h="22363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s-CL" sz="12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FORTALECER LA COMUNICACIÓN Y COORDINACION CON DIRECTOR ZONAL</a:t>
                      </a:r>
                      <a:endParaRPr lang="es-CL" sz="12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54" marR="7454" marT="74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Asegurar la  comunicación directa con el Director Zonal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54" marR="7454" marT="74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Realización de reuniones mensuales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54" marR="7454" marT="74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Mensual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54" marR="7454" marT="74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Realización de reuniones mensules con Director DZCS.</a:t>
                      </a:r>
                      <a:endParaRPr lang="es-CL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54" marR="7454" marT="7454" marB="0" anchor="ctr"/>
                </a:tc>
              </a:tr>
              <a:tr h="335446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Gestionar casos individuales presentados por los socios y temas de </a:t>
                      </a:r>
                      <a:r>
                        <a:rPr lang="es-CL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interés </a:t>
                      </a:r>
                      <a:r>
                        <a:rPr lang="es-C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general urgentes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54" marR="7454" marT="74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Realización de reuniones extraordinarias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54" marR="7454" marT="74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Permanente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54" marR="7454" marT="74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Realización de reuniones </a:t>
                      </a:r>
                      <a:r>
                        <a:rPr lang="es-CL" sz="12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extraordinarias </a:t>
                      </a:r>
                      <a:r>
                        <a:rPr lang="es-CL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 Director DZCS,  de acuerdo a necesidad</a:t>
                      </a:r>
                      <a:endParaRPr lang="es-CL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454" marR="7454" marT="7454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2376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jecutivo">
  <a:themeElements>
    <a:clrScheme name="Ejecutivo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jecutiv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jecutiv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186</TotalTime>
  <Words>564</Words>
  <Application>Microsoft Office PowerPoint</Application>
  <PresentationFormat>Presentación en pantalla (4:3)</PresentationFormat>
  <Paragraphs>94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Ejecutivo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Victor Hugo Valverde Lopez</dc:creator>
  <cp:lastModifiedBy>Roxana Cartes Cartes</cp:lastModifiedBy>
  <cp:revision>8</cp:revision>
  <dcterms:created xsi:type="dcterms:W3CDTF">2021-09-07T13:15:02Z</dcterms:created>
  <dcterms:modified xsi:type="dcterms:W3CDTF">2021-09-07T20:44:20Z</dcterms:modified>
</cp:coreProperties>
</file>