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72" r:id="rId2"/>
    <p:sldMasterId id="2147483687" r:id="rId3"/>
    <p:sldMasterId id="2147483699" r:id="rId4"/>
  </p:sldMasterIdLst>
  <p:notesMasterIdLst>
    <p:notesMasterId r:id="rId13"/>
  </p:notesMasterIdLst>
  <p:handoutMasterIdLst>
    <p:handoutMasterId r:id="rId14"/>
  </p:handoutMasterIdLst>
  <p:sldIdLst>
    <p:sldId id="261" r:id="rId5"/>
    <p:sldId id="319" r:id="rId6"/>
    <p:sldId id="322" r:id="rId7"/>
    <p:sldId id="320" r:id="rId8"/>
    <p:sldId id="323" r:id="rId9"/>
    <p:sldId id="324" r:id="rId10"/>
    <p:sldId id="326" r:id="rId11"/>
    <p:sldId id="260" r:id="rId12"/>
  </p:sldIdLst>
  <p:sldSz cx="12192000" cy="6858000"/>
  <p:notesSz cx="6797675" cy="9926638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celo  Mosso Gomez (Director Nacional)" initials="MMG(N" lastIdx="11" clrIdx="0"/>
  <p:cmAuthor id="2" name="Benjamin Emilio Ahumada Rojas" initials="BEAR" lastIdx="5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B573"/>
    <a:srgbClr val="525252"/>
    <a:srgbClr val="0063AE"/>
    <a:srgbClr val="AFCA11"/>
    <a:srgbClr val="1C9CD9"/>
    <a:srgbClr val="F51C41"/>
    <a:srgbClr val="ED6160"/>
    <a:srgbClr val="072F4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4" autoAdjust="0"/>
    <p:restoredTop sz="94662" autoAdjust="0"/>
  </p:normalViewPr>
  <p:slideViewPr>
    <p:cSldViewPr snapToGrid="0" snapToObjects="1" showGuides="1">
      <p:cViewPr varScale="1">
        <p:scale>
          <a:sx n="72" d="100"/>
          <a:sy n="72" d="100"/>
        </p:scale>
        <p:origin x="576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B11B7B3-AFCE-4BAB-ABE0-04BBCA9B3D63}" type="doc">
      <dgm:prSet loTypeId="urn:microsoft.com/office/officeart/2009/3/layout/IncreasingArrowsProcess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s-CL"/>
        </a:p>
      </dgm:t>
    </dgm:pt>
    <dgm:pt modelId="{5CBE3DDE-6739-43C1-85C7-F60B9FC341DA}">
      <dgm:prSet phldrT="[Texto]" custT="1"/>
      <dgm:spPr/>
      <dgm:t>
        <a:bodyPr/>
        <a:lstStyle/>
        <a:p>
          <a:r>
            <a:rPr lang="es-CL" sz="1800" b="1" dirty="0"/>
            <a:t>Propuesta Ajuste </a:t>
          </a:r>
        </a:p>
      </dgm:t>
    </dgm:pt>
    <dgm:pt modelId="{DE578111-1134-4C9A-98C4-8334C2BD4B34}" type="parTrans" cxnId="{71404B4F-72BA-452D-A17C-E9081281D26D}">
      <dgm:prSet/>
      <dgm:spPr/>
      <dgm:t>
        <a:bodyPr/>
        <a:lstStyle/>
        <a:p>
          <a:endParaRPr lang="es-CL" sz="1200"/>
        </a:p>
      </dgm:t>
    </dgm:pt>
    <dgm:pt modelId="{5CF71177-6366-4991-BBC4-524F21F7E0EE}" type="sibTrans" cxnId="{71404B4F-72BA-452D-A17C-E9081281D26D}">
      <dgm:prSet custT="1"/>
      <dgm:spPr/>
      <dgm:t>
        <a:bodyPr/>
        <a:lstStyle/>
        <a:p>
          <a:endParaRPr lang="es-CL" sz="1800"/>
        </a:p>
      </dgm:t>
    </dgm:pt>
    <dgm:pt modelId="{4CA806AF-CC24-4CD7-98AB-04DF0A26323E}">
      <dgm:prSet phldrT="[Texto]" custT="1"/>
      <dgm:spPr/>
      <dgm:t>
        <a:bodyPr/>
        <a:lstStyle/>
        <a:p>
          <a:pPr marL="0" lvl="0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Char char="ü"/>
          </a:pPr>
          <a:r>
            <a:rPr lang="es-CL" sz="1600" dirty="0"/>
            <a:t>- Cada CR revisa y propone ajustes en:</a:t>
          </a:r>
        </a:p>
      </dgm:t>
    </dgm:pt>
    <dgm:pt modelId="{482DBC1C-C756-46A5-AD03-582C0881B0B2}" type="parTrans" cxnId="{99A287E3-F70B-4960-A001-B1E2D1E76753}">
      <dgm:prSet/>
      <dgm:spPr/>
      <dgm:t>
        <a:bodyPr/>
        <a:lstStyle/>
        <a:p>
          <a:endParaRPr lang="es-CL" sz="1200"/>
        </a:p>
      </dgm:t>
    </dgm:pt>
    <dgm:pt modelId="{8374970A-4BB6-4C6A-ACB4-785BBD1B8552}" type="sibTrans" cxnId="{99A287E3-F70B-4960-A001-B1E2D1E76753}">
      <dgm:prSet/>
      <dgm:spPr/>
      <dgm:t>
        <a:bodyPr/>
        <a:lstStyle/>
        <a:p>
          <a:endParaRPr lang="es-CL" sz="1200"/>
        </a:p>
      </dgm:t>
    </dgm:pt>
    <dgm:pt modelId="{332FC990-16FA-4853-9B0A-F312A4B027DF}">
      <dgm:prSet phldrT="[Texto]" custT="1"/>
      <dgm:spPr/>
      <dgm:t>
        <a:bodyPr/>
        <a:lstStyle/>
        <a:p>
          <a:r>
            <a:rPr lang="es-CL" sz="1800" b="1" dirty="0"/>
            <a:t>Revisión Propuesta 	</a:t>
          </a:r>
        </a:p>
      </dgm:t>
    </dgm:pt>
    <dgm:pt modelId="{52934D01-762C-4574-9DEA-34D96879DA43}" type="parTrans" cxnId="{E00DDE37-E183-4D34-910F-9A3F3F1EF3FD}">
      <dgm:prSet/>
      <dgm:spPr/>
      <dgm:t>
        <a:bodyPr/>
        <a:lstStyle/>
        <a:p>
          <a:endParaRPr lang="es-CL" sz="1200"/>
        </a:p>
      </dgm:t>
    </dgm:pt>
    <dgm:pt modelId="{B7458341-DD2F-4846-9C43-2F264F08103C}" type="sibTrans" cxnId="{E00DDE37-E183-4D34-910F-9A3F3F1EF3FD}">
      <dgm:prSet custT="1"/>
      <dgm:spPr/>
      <dgm:t>
        <a:bodyPr/>
        <a:lstStyle/>
        <a:p>
          <a:endParaRPr lang="es-CL" sz="1800"/>
        </a:p>
      </dgm:t>
    </dgm:pt>
    <dgm:pt modelId="{F7876F46-2A6B-45FA-9251-1102B403D7A7}">
      <dgm:prSet phldrT="[Texto]" custT="1"/>
      <dgm:spPr/>
      <dgm:t>
        <a:bodyPr/>
        <a:lstStyle/>
        <a:p>
          <a:pPr>
            <a:spcAft>
              <a:spcPts val="1200"/>
            </a:spcAft>
          </a:pPr>
          <a:r>
            <a:rPr lang="es-CL" sz="1600" dirty="0"/>
            <a:t>- Se contará con la participación de la División de Auditoría para revisar la suficiencia y claridad de los Medios de Verificación.</a:t>
          </a:r>
        </a:p>
        <a:p>
          <a:pPr>
            <a:spcAft>
              <a:spcPts val="1200"/>
            </a:spcAft>
          </a:pPr>
          <a:r>
            <a:rPr lang="es-CL" sz="1600" dirty="0"/>
            <a:t>- El proceso de revisión y ajuste de la propuesta se llevará a cabo desde el 11 al 19 de Junio.</a:t>
          </a:r>
        </a:p>
        <a:p>
          <a:pPr>
            <a:spcAft>
              <a:spcPts val="1200"/>
            </a:spcAft>
          </a:pPr>
          <a:endParaRPr lang="es-CL" sz="1600" dirty="0"/>
        </a:p>
        <a:p>
          <a:pPr>
            <a:spcAft>
              <a:spcPts val="1200"/>
            </a:spcAft>
          </a:pPr>
          <a:endParaRPr lang="es-CL" sz="1600" dirty="0"/>
        </a:p>
        <a:p>
          <a:pPr>
            <a:spcAft>
              <a:spcPts val="1200"/>
            </a:spcAft>
          </a:pPr>
          <a:endParaRPr lang="es-CL" sz="1600" dirty="0"/>
        </a:p>
      </dgm:t>
    </dgm:pt>
    <dgm:pt modelId="{C5EDB30F-6E24-4526-8668-CF0F512D4834}" type="parTrans" cxnId="{450DD90E-D42F-479B-BBD3-B3BE7C17D332}">
      <dgm:prSet/>
      <dgm:spPr/>
      <dgm:t>
        <a:bodyPr/>
        <a:lstStyle/>
        <a:p>
          <a:endParaRPr lang="es-CL" sz="1200"/>
        </a:p>
      </dgm:t>
    </dgm:pt>
    <dgm:pt modelId="{0D9DF107-699D-4390-B466-B912F6A6F763}" type="sibTrans" cxnId="{450DD90E-D42F-479B-BBD3-B3BE7C17D332}">
      <dgm:prSet/>
      <dgm:spPr/>
      <dgm:t>
        <a:bodyPr/>
        <a:lstStyle/>
        <a:p>
          <a:endParaRPr lang="es-CL" sz="1200"/>
        </a:p>
      </dgm:t>
    </dgm:pt>
    <dgm:pt modelId="{54C3D8DC-DEB2-4FE9-B43E-CB6887F8784A}">
      <dgm:prSet phldrT="[Texto]" custT="1"/>
      <dgm:spPr/>
      <dgm:t>
        <a:bodyPr/>
        <a:lstStyle/>
        <a:p>
          <a:r>
            <a:rPr lang="es-CL" sz="1800" b="1" dirty="0"/>
            <a:t>Resolución Ajuste</a:t>
          </a:r>
        </a:p>
      </dgm:t>
    </dgm:pt>
    <dgm:pt modelId="{ADCE4695-6CE6-4C19-BB69-C5FB64D55E60}" type="parTrans" cxnId="{38B584B2-F84C-4ACB-ACBA-2EC083D56A6D}">
      <dgm:prSet/>
      <dgm:spPr/>
      <dgm:t>
        <a:bodyPr/>
        <a:lstStyle/>
        <a:p>
          <a:endParaRPr lang="es-CL" sz="1200"/>
        </a:p>
      </dgm:t>
    </dgm:pt>
    <dgm:pt modelId="{82B116E9-9C7E-489B-B045-F53A1E4EDDD9}" type="sibTrans" cxnId="{38B584B2-F84C-4ACB-ACBA-2EC083D56A6D}">
      <dgm:prSet/>
      <dgm:spPr/>
      <dgm:t>
        <a:bodyPr/>
        <a:lstStyle/>
        <a:p>
          <a:endParaRPr lang="es-CL" sz="1200"/>
        </a:p>
      </dgm:t>
    </dgm:pt>
    <dgm:pt modelId="{D2211E83-29F9-47E2-9E0A-55629F8DF0B3}">
      <dgm:prSet phldrT="[Texto]" custT="1"/>
      <dgm:spPr/>
      <dgm:t>
        <a:bodyPr/>
        <a:lstStyle/>
        <a:p>
          <a:pPr>
            <a:spcAft>
              <a:spcPts val="1200"/>
            </a:spcAft>
          </a:pPr>
          <a:r>
            <a:rPr lang="es-CL" sz="1600" dirty="0"/>
            <a:t>- Elaboración de Resolución de Ajuste al 23 de Junio</a:t>
          </a:r>
        </a:p>
        <a:p>
          <a:pPr>
            <a:spcAft>
              <a:spcPts val="1200"/>
            </a:spcAft>
          </a:pPr>
          <a:r>
            <a:rPr lang="es-CL" sz="1600" dirty="0"/>
            <a:t>- Envío a Fiscalía para revisión. 23 de Junio</a:t>
          </a:r>
        </a:p>
        <a:p>
          <a:pPr>
            <a:spcAft>
              <a:spcPts val="1200"/>
            </a:spcAft>
          </a:pPr>
          <a:r>
            <a:rPr lang="es-CL" sz="1600" dirty="0"/>
            <a:t>- Revisión con Control de Gestión Ministerial. 23 al 26 de Junio.</a:t>
          </a:r>
        </a:p>
        <a:p>
          <a:pPr>
            <a:spcAft>
              <a:spcPts val="1200"/>
            </a:spcAft>
          </a:pPr>
          <a:r>
            <a:rPr lang="es-CL" sz="1600" dirty="0"/>
            <a:t>- Visado por el Ministro de Salud. A más tardar al 15 de julio.</a:t>
          </a:r>
        </a:p>
      </dgm:t>
    </dgm:pt>
    <dgm:pt modelId="{9886CFED-DE0B-480F-8AD2-CA1EE43E0F7B}" type="parTrans" cxnId="{749EC151-B1CA-41B8-A1CF-232C0F2B5A76}">
      <dgm:prSet/>
      <dgm:spPr/>
      <dgm:t>
        <a:bodyPr/>
        <a:lstStyle/>
        <a:p>
          <a:endParaRPr lang="es-CL" sz="1200"/>
        </a:p>
      </dgm:t>
    </dgm:pt>
    <dgm:pt modelId="{36C50B78-968E-4890-8F98-1C1AFAEE2F00}" type="sibTrans" cxnId="{749EC151-B1CA-41B8-A1CF-232C0F2B5A76}">
      <dgm:prSet/>
      <dgm:spPr/>
      <dgm:t>
        <a:bodyPr/>
        <a:lstStyle/>
        <a:p>
          <a:endParaRPr lang="es-CL" sz="1200"/>
        </a:p>
      </dgm:t>
    </dgm:pt>
    <dgm:pt modelId="{85ABE13B-A341-459F-A9A7-877287BAD18E}">
      <dgm:prSet phldrT="[Texto]" custT="1"/>
      <dgm:spPr/>
      <dgm:t>
        <a:bodyPr/>
        <a:lstStyle/>
        <a:p>
          <a:pPr marL="171450" lvl="1" indent="0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</a:pPr>
          <a:r>
            <a:rPr lang="es-CL" sz="1600" b="1" dirty="0"/>
            <a:t>Meta</a:t>
          </a:r>
        </a:p>
      </dgm:t>
    </dgm:pt>
    <dgm:pt modelId="{D45B26DA-66BA-453E-9F9C-2CD5FF1BCFB2}" type="parTrans" cxnId="{3A124C80-C10B-4291-AD65-F1251CA86566}">
      <dgm:prSet/>
      <dgm:spPr/>
      <dgm:t>
        <a:bodyPr/>
        <a:lstStyle/>
        <a:p>
          <a:endParaRPr lang="es-CL"/>
        </a:p>
      </dgm:t>
    </dgm:pt>
    <dgm:pt modelId="{F3E9CAB8-A7D8-47A0-9F83-2CA73E742CC4}" type="sibTrans" cxnId="{3A124C80-C10B-4291-AD65-F1251CA86566}">
      <dgm:prSet/>
      <dgm:spPr/>
      <dgm:t>
        <a:bodyPr/>
        <a:lstStyle/>
        <a:p>
          <a:endParaRPr lang="es-CL"/>
        </a:p>
      </dgm:t>
    </dgm:pt>
    <dgm:pt modelId="{CC721D49-EF60-4580-9464-C83657FCDAEE}">
      <dgm:prSet phldrT="[Texto]" custT="1"/>
      <dgm:spPr/>
      <dgm:t>
        <a:bodyPr/>
        <a:lstStyle/>
        <a:p>
          <a:pPr marL="0" lvl="0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1600" dirty="0"/>
        </a:p>
      </dgm:t>
    </dgm:pt>
    <dgm:pt modelId="{9857C77C-BB97-41A4-8747-8D5123209F96}" type="parTrans" cxnId="{7341D4AE-8052-48D6-90C1-65F097A73990}">
      <dgm:prSet/>
      <dgm:spPr/>
      <dgm:t>
        <a:bodyPr/>
        <a:lstStyle/>
        <a:p>
          <a:endParaRPr lang="es-CL"/>
        </a:p>
      </dgm:t>
    </dgm:pt>
    <dgm:pt modelId="{A52B6039-3564-44F3-93E5-8F822B18E609}" type="sibTrans" cxnId="{7341D4AE-8052-48D6-90C1-65F097A73990}">
      <dgm:prSet/>
      <dgm:spPr/>
      <dgm:t>
        <a:bodyPr/>
        <a:lstStyle/>
        <a:p>
          <a:endParaRPr lang="es-CL"/>
        </a:p>
      </dgm:t>
    </dgm:pt>
    <dgm:pt modelId="{FF2D59AA-859F-4687-8A38-69B82997D510}">
      <dgm:prSet phldrT="[Texto]" custT="1"/>
      <dgm:spPr/>
      <dgm:t>
        <a:bodyPr/>
        <a:lstStyle/>
        <a:p>
          <a:pPr marL="171450" lvl="1" indent="0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</a:pPr>
          <a:r>
            <a:rPr lang="es-CL" sz="1600" b="1" dirty="0"/>
            <a:t>Notas del indicador</a:t>
          </a:r>
        </a:p>
      </dgm:t>
    </dgm:pt>
    <dgm:pt modelId="{6099094B-8D94-41AD-AA6B-80B95AE89EE9}" type="sibTrans" cxnId="{67AB4C42-911A-4F93-BF84-998FA05E2258}">
      <dgm:prSet/>
      <dgm:spPr/>
      <dgm:t>
        <a:bodyPr/>
        <a:lstStyle/>
        <a:p>
          <a:endParaRPr lang="es-CL"/>
        </a:p>
      </dgm:t>
    </dgm:pt>
    <dgm:pt modelId="{29D0E769-D395-4967-8313-A0DB2F3C82C6}" type="parTrans" cxnId="{67AB4C42-911A-4F93-BF84-998FA05E2258}">
      <dgm:prSet/>
      <dgm:spPr/>
      <dgm:t>
        <a:bodyPr/>
        <a:lstStyle/>
        <a:p>
          <a:endParaRPr lang="es-CL"/>
        </a:p>
      </dgm:t>
    </dgm:pt>
    <dgm:pt modelId="{A076EFF1-B731-4F6C-ABC7-3B8A514B2299}">
      <dgm:prSet phldrT="[Texto]" custT="1"/>
      <dgm:spPr/>
      <dgm:t>
        <a:bodyPr/>
        <a:lstStyle/>
        <a:p>
          <a:pPr marL="171450" lvl="1" indent="0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</a:pPr>
          <a:r>
            <a:rPr lang="es-CL" sz="1600" b="1" dirty="0"/>
            <a:t>Nombre del Indicador</a:t>
          </a:r>
        </a:p>
      </dgm:t>
    </dgm:pt>
    <dgm:pt modelId="{8F031133-45D0-4C2E-BCA3-1E5CE4FB8886}" type="sibTrans" cxnId="{3912DDFB-49C9-4880-84D8-640554703F9F}">
      <dgm:prSet/>
      <dgm:spPr/>
      <dgm:t>
        <a:bodyPr/>
        <a:lstStyle/>
        <a:p>
          <a:endParaRPr lang="es-CL"/>
        </a:p>
      </dgm:t>
    </dgm:pt>
    <dgm:pt modelId="{15401775-3E92-437E-8780-A170EAEAD3B1}" type="parTrans" cxnId="{3912DDFB-49C9-4880-84D8-640554703F9F}">
      <dgm:prSet/>
      <dgm:spPr/>
      <dgm:t>
        <a:bodyPr/>
        <a:lstStyle/>
        <a:p>
          <a:endParaRPr lang="es-CL"/>
        </a:p>
      </dgm:t>
    </dgm:pt>
    <dgm:pt modelId="{8B1551A4-78A1-40DA-B46B-C87C8EE065AA}">
      <dgm:prSet phldrT="[Texto]" custT="1"/>
      <dgm:spPr/>
      <dgm:t>
        <a:bodyPr/>
        <a:lstStyle/>
        <a:p>
          <a:pPr marL="171450" lvl="1" indent="0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</a:pPr>
          <a:r>
            <a:rPr lang="es-CL" sz="1600" b="1" dirty="0"/>
            <a:t>Fórmula de cálculo</a:t>
          </a:r>
        </a:p>
      </dgm:t>
    </dgm:pt>
    <dgm:pt modelId="{333B3C73-BBA5-41B5-804D-D28419D7BD0D}" type="sibTrans" cxnId="{307B67C1-DADB-45BA-B6D6-9874E9F5E635}">
      <dgm:prSet/>
      <dgm:spPr/>
      <dgm:t>
        <a:bodyPr/>
        <a:lstStyle/>
        <a:p>
          <a:endParaRPr lang="es-CL"/>
        </a:p>
      </dgm:t>
    </dgm:pt>
    <dgm:pt modelId="{29BE6CCB-76AD-4972-A312-391E82E1D131}" type="parTrans" cxnId="{307B67C1-DADB-45BA-B6D6-9874E9F5E635}">
      <dgm:prSet/>
      <dgm:spPr/>
      <dgm:t>
        <a:bodyPr/>
        <a:lstStyle/>
        <a:p>
          <a:endParaRPr lang="es-CL"/>
        </a:p>
      </dgm:t>
    </dgm:pt>
    <dgm:pt modelId="{B0A9335D-C897-4889-8417-02E5C9CB0286}">
      <dgm:prSet phldrT="[Texto]" custT="1"/>
      <dgm:spPr/>
      <dgm:t>
        <a:bodyPr/>
        <a:lstStyle/>
        <a:p>
          <a:pPr marL="0" lvl="0" defTabSz="711200">
            <a:lnSpc>
              <a:spcPct val="90000"/>
            </a:lnSpc>
            <a:spcBef>
              <a:spcPct val="0"/>
            </a:spcBef>
            <a:spcAft>
              <a:spcPts val="1200"/>
            </a:spcAft>
            <a:buNone/>
          </a:pPr>
          <a:r>
            <a:rPr lang="es-CL" sz="1600" dirty="0"/>
            <a:t>- Se debe incluir la justificación para cada caso.</a:t>
          </a:r>
        </a:p>
        <a:p>
          <a:pPr marL="0" lvl="0" defTabSz="711200">
            <a:lnSpc>
              <a:spcPct val="90000"/>
            </a:lnSpc>
            <a:spcBef>
              <a:spcPct val="0"/>
            </a:spcBef>
            <a:spcAft>
              <a:spcPts val="1200"/>
            </a:spcAft>
            <a:buNone/>
          </a:pPr>
          <a:r>
            <a:rPr lang="es-CL" sz="1600" dirty="0"/>
            <a:t>- Del 25 al 29 de Mayo se realizarán video conferencias por CR.</a:t>
          </a:r>
        </a:p>
        <a:p>
          <a:pPr marL="0" lvl="0" defTabSz="711200">
            <a:lnSpc>
              <a:spcPct val="90000"/>
            </a:lnSpc>
            <a:spcBef>
              <a:spcPct val="0"/>
            </a:spcBef>
            <a:spcAft>
              <a:spcPts val="1200"/>
            </a:spcAft>
            <a:buNone/>
          </a:pPr>
          <a:r>
            <a:rPr lang="es-CL" sz="1600" dirty="0"/>
            <a:t>- Hasta el 10 de Junio se recibirán las propuestas de ajustes finales.   </a:t>
          </a:r>
        </a:p>
        <a:p>
          <a:pPr marL="0" lvl="0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</a:pPr>
          <a:endParaRPr lang="es-CL" sz="1600" dirty="0"/>
        </a:p>
      </dgm:t>
    </dgm:pt>
    <dgm:pt modelId="{609308F1-2945-4567-AEF9-F28AAB72E7CD}" type="parTrans" cxnId="{9D869391-DE71-4DB9-9804-EF8364E0B383}">
      <dgm:prSet/>
      <dgm:spPr/>
      <dgm:t>
        <a:bodyPr/>
        <a:lstStyle/>
        <a:p>
          <a:endParaRPr lang="es-CL"/>
        </a:p>
      </dgm:t>
    </dgm:pt>
    <dgm:pt modelId="{EBB3081B-6292-425C-A025-F2B45224DD90}" type="sibTrans" cxnId="{9D869391-DE71-4DB9-9804-EF8364E0B383}">
      <dgm:prSet/>
      <dgm:spPr/>
      <dgm:t>
        <a:bodyPr/>
        <a:lstStyle/>
        <a:p>
          <a:endParaRPr lang="es-CL"/>
        </a:p>
      </dgm:t>
    </dgm:pt>
    <dgm:pt modelId="{DB21575B-7E26-4317-88EA-5BBD34DA01D8}">
      <dgm:prSet phldrT="[Texto]" custT="1"/>
      <dgm:spPr/>
      <dgm:t>
        <a:bodyPr/>
        <a:lstStyle/>
        <a:p>
          <a:pPr marL="171450" lvl="1" indent="0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</a:pPr>
          <a:r>
            <a:rPr lang="es-CL" sz="1600" b="1" dirty="0"/>
            <a:t>Valor esperado anual</a:t>
          </a:r>
        </a:p>
      </dgm:t>
    </dgm:pt>
    <dgm:pt modelId="{1D451051-9E33-4285-A841-69AF9EEFF712}" type="parTrans" cxnId="{4248D7B4-02B7-4DDA-AD4E-9B21EEC03F7A}">
      <dgm:prSet/>
      <dgm:spPr/>
      <dgm:t>
        <a:bodyPr/>
        <a:lstStyle/>
        <a:p>
          <a:endParaRPr lang="es-CL"/>
        </a:p>
      </dgm:t>
    </dgm:pt>
    <dgm:pt modelId="{A72EFACC-81CE-4E6F-8060-47B62B7BA348}" type="sibTrans" cxnId="{4248D7B4-02B7-4DDA-AD4E-9B21EEC03F7A}">
      <dgm:prSet/>
      <dgm:spPr/>
      <dgm:t>
        <a:bodyPr/>
        <a:lstStyle/>
        <a:p>
          <a:endParaRPr lang="es-CL"/>
        </a:p>
      </dgm:t>
    </dgm:pt>
    <dgm:pt modelId="{7A8310C3-F9EE-41F8-AD59-530E6F47D3E1}">
      <dgm:prSet phldrT="[Texto]" custT="1"/>
      <dgm:spPr/>
      <dgm:t>
        <a:bodyPr/>
        <a:lstStyle/>
        <a:p>
          <a:pPr marL="171450" lvl="1" indent="0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</a:pPr>
          <a:r>
            <a:rPr lang="es-CL" sz="1600" b="1" dirty="0"/>
            <a:t>Medio de Verificación. </a:t>
          </a:r>
          <a:r>
            <a:rPr lang="es-CL" sz="1600" dirty="0"/>
            <a:t>Se debe tener en consideración, la revisión de los MV realizados por Auditoría Interna.</a:t>
          </a:r>
        </a:p>
      </dgm:t>
    </dgm:pt>
    <dgm:pt modelId="{3A34ED67-6FF5-4C14-A9E7-A85734435902}" type="parTrans" cxnId="{5FC5497F-09C6-4E6F-8FB5-EA9B954FEDD3}">
      <dgm:prSet/>
      <dgm:spPr/>
      <dgm:t>
        <a:bodyPr/>
        <a:lstStyle/>
        <a:p>
          <a:endParaRPr lang="es-CL"/>
        </a:p>
      </dgm:t>
    </dgm:pt>
    <dgm:pt modelId="{9124E10C-CD8F-4977-9977-EA52950AD7ED}" type="sibTrans" cxnId="{5FC5497F-09C6-4E6F-8FB5-EA9B954FEDD3}">
      <dgm:prSet/>
      <dgm:spPr/>
      <dgm:t>
        <a:bodyPr/>
        <a:lstStyle/>
        <a:p>
          <a:endParaRPr lang="es-CL"/>
        </a:p>
      </dgm:t>
    </dgm:pt>
    <dgm:pt modelId="{1E81872D-3F01-49E6-BBD2-8DE7FFB2C7EB}">
      <dgm:prSet phldrT="[Texto]" custT="1"/>
      <dgm:spPr/>
      <dgm:t>
        <a:bodyPr/>
        <a:lstStyle/>
        <a:p>
          <a:pPr marL="171450" lvl="1" indent="0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es-CL" sz="1600" b="1" dirty="0"/>
        </a:p>
      </dgm:t>
    </dgm:pt>
    <dgm:pt modelId="{A330F309-B86A-47AD-B8D1-18966714AE32}" type="parTrans" cxnId="{C7F7F872-9707-4B0F-920E-3EA8B03F9970}">
      <dgm:prSet/>
      <dgm:spPr/>
      <dgm:t>
        <a:bodyPr/>
        <a:lstStyle/>
        <a:p>
          <a:endParaRPr lang="es-CL"/>
        </a:p>
      </dgm:t>
    </dgm:pt>
    <dgm:pt modelId="{19F648B1-B44D-4D80-B786-E2AB3A0AAA98}" type="sibTrans" cxnId="{C7F7F872-9707-4B0F-920E-3EA8B03F9970}">
      <dgm:prSet/>
      <dgm:spPr/>
      <dgm:t>
        <a:bodyPr/>
        <a:lstStyle/>
        <a:p>
          <a:endParaRPr lang="es-CL"/>
        </a:p>
      </dgm:t>
    </dgm:pt>
    <dgm:pt modelId="{1D6A85C5-7935-4648-B313-6318EB9B0540}" type="pres">
      <dgm:prSet presAssocID="{EB11B7B3-AFCE-4BAB-ABE0-04BBCA9B3D63}" presName="Name0" presStyleCnt="0">
        <dgm:presLayoutVars>
          <dgm:chMax val="5"/>
          <dgm:chPref val="5"/>
          <dgm:dir/>
          <dgm:animLvl val="lvl"/>
        </dgm:presLayoutVars>
      </dgm:prSet>
      <dgm:spPr/>
    </dgm:pt>
    <dgm:pt modelId="{CA6A90EB-E9FA-467D-AE35-22F9AE63B998}" type="pres">
      <dgm:prSet presAssocID="{5CBE3DDE-6739-43C1-85C7-F60B9FC341DA}" presName="parentText1" presStyleLbl="node1" presStyleIdx="0" presStyleCnt="3">
        <dgm:presLayoutVars>
          <dgm:chMax/>
          <dgm:chPref val="3"/>
          <dgm:bulletEnabled val="1"/>
        </dgm:presLayoutVars>
      </dgm:prSet>
      <dgm:spPr/>
    </dgm:pt>
    <dgm:pt modelId="{1B64D5EA-1757-4928-850A-169D37C6C31C}" type="pres">
      <dgm:prSet presAssocID="{5CBE3DDE-6739-43C1-85C7-F60B9FC341DA}" presName="childText1" presStyleLbl="solidAlignAcc1" presStyleIdx="0" presStyleCnt="3" custScaleY="148783" custLinFactNeighborX="-126" custLinFactNeighborY="15281">
        <dgm:presLayoutVars>
          <dgm:chMax val="0"/>
          <dgm:chPref val="0"/>
          <dgm:bulletEnabled val="1"/>
        </dgm:presLayoutVars>
      </dgm:prSet>
      <dgm:spPr/>
    </dgm:pt>
    <dgm:pt modelId="{7445F8E6-D395-4BBE-A8AB-D2303DBB1F3E}" type="pres">
      <dgm:prSet presAssocID="{332FC990-16FA-4853-9B0A-F312A4B027DF}" presName="parentText2" presStyleLbl="node1" presStyleIdx="1" presStyleCnt="3">
        <dgm:presLayoutVars>
          <dgm:chMax/>
          <dgm:chPref val="3"/>
          <dgm:bulletEnabled val="1"/>
        </dgm:presLayoutVars>
      </dgm:prSet>
      <dgm:spPr/>
    </dgm:pt>
    <dgm:pt modelId="{5E387107-22E8-4E8C-BB98-37CC2E5C0CAD}" type="pres">
      <dgm:prSet presAssocID="{332FC990-16FA-4853-9B0A-F312A4B027DF}" presName="childText2" presStyleLbl="solidAlignAcc1" presStyleIdx="1" presStyleCnt="3" custScaleY="133218" custLinFactNeighborX="409" custLinFactNeighborY="5760">
        <dgm:presLayoutVars>
          <dgm:chMax val="0"/>
          <dgm:chPref val="0"/>
          <dgm:bulletEnabled val="1"/>
        </dgm:presLayoutVars>
      </dgm:prSet>
      <dgm:spPr/>
    </dgm:pt>
    <dgm:pt modelId="{9CCB9F09-AA10-4B54-833E-7D58A2A7E3D4}" type="pres">
      <dgm:prSet presAssocID="{54C3D8DC-DEB2-4FE9-B43E-CB6887F8784A}" presName="parentText3" presStyleLbl="node1" presStyleIdx="2" presStyleCnt="3">
        <dgm:presLayoutVars>
          <dgm:chMax/>
          <dgm:chPref val="3"/>
          <dgm:bulletEnabled val="1"/>
        </dgm:presLayoutVars>
      </dgm:prSet>
      <dgm:spPr/>
    </dgm:pt>
    <dgm:pt modelId="{E883A342-B703-4C8F-87BB-D9A6BEA67522}" type="pres">
      <dgm:prSet presAssocID="{54C3D8DC-DEB2-4FE9-B43E-CB6887F8784A}" presName="childText3" presStyleLbl="solidAlignAcc1" presStyleIdx="2" presStyleCnt="3" custScaleY="116200" custLinFactNeighborX="816">
        <dgm:presLayoutVars>
          <dgm:chMax val="0"/>
          <dgm:chPref val="0"/>
          <dgm:bulletEnabled val="1"/>
        </dgm:presLayoutVars>
      </dgm:prSet>
      <dgm:spPr/>
    </dgm:pt>
  </dgm:ptLst>
  <dgm:cxnLst>
    <dgm:cxn modelId="{450DD90E-D42F-479B-BBD3-B3BE7C17D332}" srcId="{332FC990-16FA-4853-9B0A-F312A4B027DF}" destId="{F7876F46-2A6B-45FA-9251-1102B403D7A7}" srcOrd="0" destOrd="0" parTransId="{C5EDB30F-6E24-4526-8668-CF0F512D4834}" sibTransId="{0D9DF107-699D-4390-B466-B912F6A6F763}"/>
    <dgm:cxn modelId="{E35AFA17-6922-4FFE-8C0C-9B6446E6AEBA}" type="presOf" srcId="{5CBE3DDE-6739-43C1-85C7-F60B9FC341DA}" destId="{CA6A90EB-E9FA-467D-AE35-22F9AE63B998}" srcOrd="0" destOrd="0" presId="urn:microsoft.com/office/officeart/2009/3/layout/IncreasingArrowsProcess"/>
    <dgm:cxn modelId="{389CF61F-FD8F-4ECB-B8AD-7F4E12EC6DA1}" type="presOf" srcId="{DB21575B-7E26-4317-88EA-5BBD34DA01D8}" destId="{1B64D5EA-1757-4928-850A-169D37C6C31C}" srcOrd="0" destOrd="5" presId="urn:microsoft.com/office/officeart/2009/3/layout/IncreasingArrowsProcess"/>
    <dgm:cxn modelId="{7EABAE2D-2552-4ACD-B524-337B602A0239}" type="presOf" srcId="{85ABE13B-A341-459F-A9A7-877287BAD18E}" destId="{1B64D5EA-1757-4928-850A-169D37C6C31C}" srcOrd="0" destOrd="1" presId="urn:microsoft.com/office/officeart/2009/3/layout/IncreasingArrowsProcess"/>
    <dgm:cxn modelId="{E00DDE37-E183-4D34-910F-9A3F3F1EF3FD}" srcId="{EB11B7B3-AFCE-4BAB-ABE0-04BBCA9B3D63}" destId="{332FC990-16FA-4853-9B0A-F312A4B027DF}" srcOrd="1" destOrd="0" parTransId="{52934D01-762C-4574-9DEA-34D96879DA43}" sibTransId="{B7458341-DD2F-4846-9C43-2F264F08103C}"/>
    <dgm:cxn modelId="{67AB4C42-911A-4F93-BF84-998FA05E2258}" srcId="{4CA806AF-CC24-4CD7-98AB-04DF0A26323E}" destId="{FF2D59AA-859F-4687-8A38-69B82997D510}" srcOrd="5" destOrd="0" parTransId="{29D0E769-D395-4967-8313-A0DB2F3C82C6}" sibTransId="{6099094B-8D94-41AD-AA6B-80B95AE89EE9}"/>
    <dgm:cxn modelId="{97E39343-4861-401D-83BA-3F3B4A671366}" type="presOf" srcId="{7A8310C3-F9EE-41F8-AD59-530E6F47D3E1}" destId="{1B64D5EA-1757-4928-850A-169D37C6C31C}" srcOrd="0" destOrd="4" presId="urn:microsoft.com/office/officeart/2009/3/layout/IncreasingArrowsProcess"/>
    <dgm:cxn modelId="{71404B4F-72BA-452D-A17C-E9081281D26D}" srcId="{EB11B7B3-AFCE-4BAB-ABE0-04BBCA9B3D63}" destId="{5CBE3DDE-6739-43C1-85C7-F60B9FC341DA}" srcOrd="0" destOrd="0" parTransId="{DE578111-1134-4C9A-98C4-8334C2BD4B34}" sibTransId="{5CF71177-6366-4991-BBC4-524F21F7E0EE}"/>
    <dgm:cxn modelId="{749EC151-B1CA-41B8-A1CF-232C0F2B5A76}" srcId="{54C3D8DC-DEB2-4FE9-B43E-CB6887F8784A}" destId="{D2211E83-29F9-47E2-9E0A-55629F8DF0B3}" srcOrd="0" destOrd="0" parTransId="{9886CFED-DE0B-480F-8AD2-CA1EE43E0F7B}" sibTransId="{36C50B78-968E-4890-8F98-1C1AFAEE2F00}"/>
    <dgm:cxn modelId="{6BEAE172-B271-45F3-B0C3-789FF4707FC1}" type="presOf" srcId="{EB11B7B3-AFCE-4BAB-ABE0-04BBCA9B3D63}" destId="{1D6A85C5-7935-4648-B313-6318EB9B0540}" srcOrd="0" destOrd="0" presId="urn:microsoft.com/office/officeart/2009/3/layout/IncreasingArrowsProcess"/>
    <dgm:cxn modelId="{C7F7F872-9707-4B0F-920E-3EA8B03F9970}" srcId="{5CBE3DDE-6739-43C1-85C7-F60B9FC341DA}" destId="{1E81872D-3F01-49E6-BBD2-8DE7FFB2C7EB}" srcOrd="1" destOrd="0" parTransId="{A330F309-B86A-47AD-B8D1-18966714AE32}" sibTransId="{19F648B1-B44D-4D80-B786-E2AB3A0AAA98}"/>
    <dgm:cxn modelId="{0A635E73-6BC2-4205-9EF6-7795C23FED7D}" type="presOf" srcId="{A076EFF1-B731-4F6C-ABC7-3B8A514B2299}" destId="{1B64D5EA-1757-4928-850A-169D37C6C31C}" srcOrd="0" destOrd="2" presId="urn:microsoft.com/office/officeart/2009/3/layout/IncreasingArrowsProcess"/>
    <dgm:cxn modelId="{469C6953-02FC-45E4-8A86-4CF6E879CC1D}" type="presOf" srcId="{F7876F46-2A6B-45FA-9251-1102B403D7A7}" destId="{5E387107-22E8-4E8C-BB98-37CC2E5C0CAD}" srcOrd="0" destOrd="0" presId="urn:microsoft.com/office/officeart/2009/3/layout/IncreasingArrowsProcess"/>
    <dgm:cxn modelId="{3C64B956-B9B1-4E73-ABA0-C80B20210E77}" type="presOf" srcId="{FF2D59AA-859F-4687-8A38-69B82997D510}" destId="{1B64D5EA-1757-4928-850A-169D37C6C31C}" srcOrd="0" destOrd="6" presId="urn:microsoft.com/office/officeart/2009/3/layout/IncreasingArrowsProcess"/>
    <dgm:cxn modelId="{5FC5497F-09C6-4E6F-8FB5-EA9B954FEDD3}" srcId="{4CA806AF-CC24-4CD7-98AB-04DF0A26323E}" destId="{7A8310C3-F9EE-41F8-AD59-530E6F47D3E1}" srcOrd="3" destOrd="0" parTransId="{3A34ED67-6FF5-4C14-A9E7-A85734435902}" sibTransId="{9124E10C-CD8F-4977-9977-EA52950AD7ED}"/>
    <dgm:cxn modelId="{3A124C80-C10B-4291-AD65-F1251CA86566}" srcId="{4CA806AF-CC24-4CD7-98AB-04DF0A26323E}" destId="{85ABE13B-A341-459F-A9A7-877287BAD18E}" srcOrd="0" destOrd="0" parTransId="{D45B26DA-66BA-453E-9F9C-2CD5FF1BCFB2}" sibTransId="{F3E9CAB8-A7D8-47A0-9F83-2CA73E742CC4}"/>
    <dgm:cxn modelId="{8CEE9B87-D3FA-48BA-9345-694C987C0739}" type="presOf" srcId="{B0A9335D-C897-4889-8417-02E5C9CB0286}" destId="{1B64D5EA-1757-4928-850A-169D37C6C31C}" srcOrd="0" destOrd="8" presId="urn:microsoft.com/office/officeart/2009/3/layout/IncreasingArrowsProcess"/>
    <dgm:cxn modelId="{808AA38A-5EBD-489B-8878-AD6EFF647193}" type="presOf" srcId="{D2211E83-29F9-47E2-9E0A-55629F8DF0B3}" destId="{E883A342-B703-4C8F-87BB-D9A6BEA67522}" srcOrd="0" destOrd="0" presId="urn:microsoft.com/office/officeart/2009/3/layout/IncreasingArrowsProcess"/>
    <dgm:cxn modelId="{9D869391-DE71-4DB9-9804-EF8364E0B383}" srcId="{5CBE3DDE-6739-43C1-85C7-F60B9FC341DA}" destId="{B0A9335D-C897-4889-8417-02E5C9CB0286}" srcOrd="2" destOrd="0" parTransId="{609308F1-2945-4567-AEF9-F28AAB72E7CD}" sibTransId="{EBB3081B-6292-425C-A025-F2B45224DD90}"/>
    <dgm:cxn modelId="{2FECBDAA-EC09-482C-825E-B6B8E1141A69}" type="presOf" srcId="{4CA806AF-CC24-4CD7-98AB-04DF0A26323E}" destId="{1B64D5EA-1757-4928-850A-169D37C6C31C}" srcOrd="0" destOrd="0" presId="urn:microsoft.com/office/officeart/2009/3/layout/IncreasingArrowsProcess"/>
    <dgm:cxn modelId="{6F4BB2AE-CBD8-4B71-B04B-A93FD5F04366}" type="presOf" srcId="{332FC990-16FA-4853-9B0A-F312A4B027DF}" destId="{7445F8E6-D395-4BBE-A8AB-D2303DBB1F3E}" srcOrd="0" destOrd="0" presId="urn:microsoft.com/office/officeart/2009/3/layout/IncreasingArrowsProcess"/>
    <dgm:cxn modelId="{7341D4AE-8052-48D6-90C1-65F097A73990}" srcId="{5CBE3DDE-6739-43C1-85C7-F60B9FC341DA}" destId="{CC721D49-EF60-4580-9464-C83657FCDAEE}" srcOrd="3" destOrd="0" parTransId="{9857C77C-BB97-41A4-8747-8D5123209F96}" sibTransId="{A52B6039-3564-44F3-93E5-8F822B18E609}"/>
    <dgm:cxn modelId="{38B584B2-F84C-4ACB-ACBA-2EC083D56A6D}" srcId="{EB11B7B3-AFCE-4BAB-ABE0-04BBCA9B3D63}" destId="{54C3D8DC-DEB2-4FE9-B43E-CB6887F8784A}" srcOrd="2" destOrd="0" parTransId="{ADCE4695-6CE6-4C19-BB69-C5FB64D55E60}" sibTransId="{82B116E9-9C7E-489B-B045-F53A1E4EDDD9}"/>
    <dgm:cxn modelId="{4248D7B4-02B7-4DDA-AD4E-9B21EEC03F7A}" srcId="{4CA806AF-CC24-4CD7-98AB-04DF0A26323E}" destId="{DB21575B-7E26-4317-88EA-5BBD34DA01D8}" srcOrd="4" destOrd="0" parTransId="{1D451051-9E33-4285-A841-69AF9EEFF712}" sibTransId="{A72EFACC-81CE-4E6F-8060-47B62B7BA348}"/>
    <dgm:cxn modelId="{43AFFBBB-3D2D-4ED8-937A-30786F1FDD6C}" type="presOf" srcId="{CC721D49-EF60-4580-9464-C83657FCDAEE}" destId="{1B64D5EA-1757-4928-850A-169D37C6C31C}" srcOrd="0" destOrd="9" presId="urn:microsoft.com/office/officeart/2009/3/layout/IncreasingArrowsProcess"/>
    <dgm:cxn modelId="{307B67C1-DADB-45BA-B6D6-9874E9F5E635}" srcId="{4CA806AF-CC24-4CD7-98AB-04DF0A26323E}" destId="{8B1551A4-78A1-40DA-B46B-C87C8EE065AA}" srcOrd="2" destOrd="0" parTransId="{29BE6CCB-76AD-4972-A312-391E82E1D131}" sibTransId="{333B3C73-BBA5-41B5-804D-D28419D7BD0D}"/>
    <dgm:cxn modelId="{0A525BC6-0C44-4EDC-8B59-30401054FB10}" type="presOf" srcId="{1E81872D-3F01-49E6-BBD2-8DE7FFB2C7EB}" destId="{1B64D5EA-1757-4928-850A-169D37C6C31C}" srcOrd="0" destOrd="7" presId="urn:microsoft.com/office/officeart/2009/3/layout/IncreasingArrowsProcess"/>
    <dgm:cxn modelId="{A594C8CB-D5A3-4378-BD50-83EE9528C0BF}" type="presOf" srcId="{8B1551A4-78A1-40DA-B46B-C87C8EE065AA}" destId="{1B64D5EA-1757-4928-850A-169D37C6C31C}" srcOrd="0" destOrd="3" presId="urn:microsoft.com/office/officeart/2009/3/layout/IncreasingArrowsProcess"/>
    <dgm:cxn modelId="{99A287E3-F70B-4960-A001-B1E2D1E76753}" srcId="{5CBE3DDE-6739-43C1-85C7-F60B9FC341DA}" destId="{4CA806AF-CC24-4CD7-98AB-04DF0A26323E}" srcOrd="0" destOrd="0" parTransId="{482DBC1C-C756-46A5-AD03-582C0881B0B2}" sibTransId="{8374970A-4BB6-4C6A-ACB4-785BBD1B8552}"/>
    <dgm:cxn modelId="{33F34AEA-6EC5-41E9-8EBE-4608EB91B3F0}" type="presOf" srcId="{54C3D8DC-DEB2-4FE9-B43E-CB6887F8784A}" destId="{9CCB9F09-AA10-4B54-833E-7D58A2A7E3D4}" srcOrd="0" destOrd="0" presId="urn:microsoft.com/office/officeart/2009/3/layout/IncreasingArrowsProcess"/>
    <dgm:cxn modelId="{3912DDFB-49C9-4880-84D8-640554703F9F}" srcId="{4CA806AF-CC24-4CD7-98AB-04DF0A26323E}" destId="{A076EFF1-B731-4F6C-ABC7-3B8A514B2299}" srcOrd="1" destOrd="0" parTransId="{15401775-3E92-437E-8780-A170EAEAD3B1}" sibTransId="{8F031133-45D0-4C2E-BCA3-1E5CE4FB8886}"/>
    <dgm:cxn modelId="{88D29884-7A05-45B3-9CEC-1DF592266BAB}" type="presParOf" srcId="{1D6A85C5-7935-4648-B313-6318EB9B0540}" destId="{CA6A90EB-E9FA-467D-AE35-22F9AE63B998}" srcOrd="0" destOrd="0" presId="urn:microsoft.com/office/officeart/2009/3/layout/IncreasingArrowsProcess"/>
    <dgm:cxn modelId="{F245DF48-0281-45F4-B53E-8597B438466F}" type="presParOf" srcId="{1D6A85C5-7935-4648-B313-6318EB9B0540}" destId="{1B64D5EA-1757-4928-850A-169D37C6C31C}" srcOrd="1" destOrd="0" presId="urn:microsoft.com/office/officeart/2009/3/layout/IncreasingArrowsProcess"/>
    <dgm:cxn modelId="{477B5100-CD09-4F12-9119-A36BECB85452}" type="presParOf" srcId="{1D6A85C5-7935-4648-B313-6318EB9B0540}" destId="{7445F8E6-D395-4BBE-A8AB-D2303DBB1F3E}" srcOrd="2" destOrd="0" presId="urn:microsoft.com/office/officeart/2009/3/layout/IncreasingArrowsProcess"/>
    <dgm:cxn modelId="{ED1BAEC3-2780-4612-BF31-66DCA8E969E1}" type="presParOf" srcId="{1D6A85C5-7935-4648-B313-6318EB9B0540}" destId="{5E387107-22E8-4E8C-BB98-37CC2E5C0CAD}" srcOrd="3" destOrd="0" presId="urn:microsoft.com/office/officeart/2009/3/layout/IncreasingArrowsProcess"/>
    <dgm:cxn modelId="{C90BA70B-5312-4BB7-9E9E-6CF4BC8539A8}" type="presParOf" srcId="{1D6A85C5-7935-4648-B313-6318EB9B0540}" destId="{9CCB9F09-AA10-4B54-833E-7D58A2A7E3D4}" srcOrd="4" destOrd="0" presId="urn:microsoft.com/office/officeart/2009/3/layout/IncreasingArrowsProcess"/>
    <dgm:cxn modelId="{C0EDCDD8-1776-4934-B7C0-2C730302A3D1}" type="presParOf" srcId="{1D6A85C5-7935-4648-B313-6318EB9B0540}" destId="{E883A342-B703-4C8F-87BB-D9A6BEA67522}" srcOrd="5" destOrd="0" presId="urn:microsoft.com/office/officeart/2009/3/layout/IncreasingArrows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6A90EB-E9FA-467D-AE35-22F9AE63B998}">
      <dsp:nvSpPr>
        <dsp:cNvPr id="0" name=""/>
        <dsp:cNvSpPr/>
      </dsp:nvSpPr>
      <dsp:spPr>
        <a:xfrm>
          <a:off x="32501" y="-45669"/>
          <a:ext cx="11207342" cy="1632216"/>
        </a:xfrm>
        <a:prstGeom prst="rightArrow">
          <a:avLst>
            <a:gd name="adj1" fmla="val 5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254000" bIns="259114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800" b="1" kern="1200" dirty="0"/>
            <a:t>Propuesta Ajuste </a:t>
          </a:r>
        </a:p>
      </dsp:txBody>
      <dsp:txXfrm>
        <a:off x="32501" y="362385"/>
        <a:ext cx="10799288" cy="816108"/>
      </dsp:txXfrm>
    </dsp:sp>
    <dsp:sp modelId="{1B64D5EA-1757-4928-850A-169D37C6C31C}">
      <dsp:nvSpPr>
        <dsp:cNvPr id="0" name=""/>
        <dsp:cNvSpPr/>
      </dsp:nvSpPr>
      <dsp:spPr>
        <a:xfrm>
          <a:off x="28151" y="926548"/>
          <a:ext cx="3451861" cy="467810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r>
            <a:rPr lang="es-CL" sz="1600" kern="1200" dirty="0"/>
            <a:t>- Cada CR revisa y propone ajustes en:</a:t>
          </a:r>
        </a:p>
        <a:p>
          <a:pPr marL="171450" lvl="1" indent="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1600" b="1" kern="1200" dirty="0"/>
            <a:t>Meta</a:t>
          </a:r>
        </a:p>
        <a:p>
          <a:pPr marL="171450" lvl="1" indent="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1600" b="1" kern="1200" dirty="0"/>
            <a:t>Nombre del Indicador</a:t>
          </a:r>
        </a:p>
        <a:p>
          <a:pPr marL="171450" lvl="1" indent="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1600" b="1" kern="1200" dirty="0"/>
            <a:t>Fórmula de cálculo</a:t>
          </a:r>
        </a:p>
        <a:p>
          <a:pPr marL="171450" lvl="1" indent="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1600" b="1" kern="1200" dirty="0"/>
            <a:t>Medio de Verificación. </a:t>
          </a:r>
          <a:r>
            <a:rPr lang="es-CL" sz="1600" kern="1200" dirty="0"/>
            <a:t>Se debe tener en consideración, la revisión de los MV realizados por Auditoría Interna.</a:t>
          </a:r>
        </a:p>
        <a:p>
          <a:pPr marL="171450" lvl="1" indent="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1600" b="1" kern="1200" dirty="0"/>
            <a:t>Valor esperado anual</a:t>
          </a:r>
        </a:p>
        <a:p>
          <a:pPr marL="171450" lvl="1" indent="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s-CL" sz="1600" b="1" kern="1200" dirty="0"/>
            <a:t>Notas del indicador</a:t>
          </a:r>
        </a:p>
        <a:p>
          <a:pPr marL="171450" lvl="1" indent="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es-CL" sz="1600" b="1" kern="1200" dirty="0"/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ts val="1200"/>
            </a:spcAft>
            <a:buNone/>
          </a:pPr>
          <a:r>
            <a:rPr lang="es-CL" sz="1600" kern="1200" dirty="0"/>
            <a:t>- Se debe incluir la justificación para cada caso.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ts val="1200"/>
            </a:spcAft>
            <a:buNone/>
          </a:pPr>
          <a:r>
            <a:rPr lang="es-CL" sz="1600" kern="1200" dirty="0"/>
            <a:t>- Del 25 al 29 de Mayo se realizarán video conferencias por CR.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ts val="1200"/>
            </a:spcAft>
            <a:buNone/>
          </a:pPr>
          <a:r>
            <a:rPr lang="es-CL" sz="1600" kern="1200" dirty="0"/>
            <a:t>- Hasta el 10 de Junio se recibirán las propuestas de ajustes finales.   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es-CL" sz="1600" kern="1200" dirty="0"/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1600" kern="1200" dirty="0"/>
        </a:p>
      </dsp:txBody>
      <dsp:txXfrm>
        <a:off x="28151" y="926548"/>
        <a:ext cx="3451861" cy="4678108"/>
      </dsp:txXfrm>
    </dsp:sp>
    <dsp:sp modelId="{7445F8E6-D395-4BBE-A8AB-D2303DBB1F3E}">
      <dsp:nvSpPr>
        <dsp:cNvPr id="0" name=""/>
        <dsp:cNvSpPr/>
      </dsp:nvSpPr>
      <dsp:spPr>
        <a:xfrm>
          <a:off x="3484362" y="498402"/>
          <a:ext cx="7755480" cy="1632216"/>
        </a:xfrm>
        <a:prstGeom prst="rightArrow">
          <a:avLst>
            <a:gd name="adj1" fmla="val 50000"/>
            <a:gd name="adj2" fmla="val 50000"/>
          </a:avLst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254000" bIns="259114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800" b="1" kern="1200" dirty="0"/>
            <a:t>Revisión Propuesta 	</a:t>
          </a:r>
        </a:p>
      </dsp:txBody>
      <dsp:txXfrm>
        <a:off x="3484362" y="906456"/>
        <a:ext cx="7347426" cy="816108"/>
      </dsp:txXfrm>
    </dsp:sp>
    <dsp:sp modelId="{5E387107-22E8-4E8C-BB98-37CC2E5C0CAD}">
      <dsp:nvSpPr>
        <dsp:cNvPr id="0" name=""/>
        <dsp:cNvSpPr/>
      </dsp:nvSpPr>
      <dsp:spPr>
        <a:xfrm>
          <a:off x="3498480" y="1415957"/>
          <a:ext cx="3451861" cy="418870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2340759"/>
              <a:satOff val="-2919"/>
              <a:lumOff val="68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ts val="1200"/>
            </a:spcAft>
            <a:buNone/>
          </a:pPr>
          <a:r>
            <a:rPr lang="es-CL" sz="1600" kern="1200" dirty="0"/>
            <a:t>- Se contará con la participación de la División de Auditoría para revisar la suficiencia y claridad de los Medios de Verificación.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ts val="1200"/>
            </a:spcAft>
            <a:buNone/>
          </a:pPr>
          <a:r>
            <a:rPr lang="es-CL" sz="1600" kern="1200" dirty="0"/>
            <a:t>- El proceso de revisión y ajuste de la propuesta se llevará a cabo desde el 11 al 19 de Junio.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ts val="1200"/>
            </a:spcAft>
            <a:buNone/>
          </a:pPr>
          <a:endParaRPr lang="es-CL" sz="1600" kern="1200" dirty="0"/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ts val="1200"/>
            </a:spcAft>
            <a:buNone/>
          </a:pPr>
          <a:endParaRPr lang="es-CL" sz="1600" kern="1200" dirty="0"/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ts val="1200"/>
            </a:spcAft>
            <a:buNone/>
          </a:pPr>
          <a:endParaRPr lang="es-CL" sz="1600" kern="1200" dirty="0"/>
        </a:p>
      </dsp:txBody>
      <dsp:txXfrm>
        <a:off x="3498480" y="1415957"/>
        <a:ext cx="3451861" cy="4188705"/>
      </dsp:txXfrm>
    </dsp:sp>
    <dsp:sp modelId="{9CCB9F09-AA10-4B54-833E-7D58A2A7E3D4}">
      <dsp:nvSpPr>
        <dsp:cNvPr id="0" name=""/>
        <dsp:cNvSpPr/>
      </dsp:nvSpPr>
      <dsp:spPr>
        <a:xfrm>
          <a:off x="6936224" y="1042475"/>
          <a:ext cx="4303619" cy="1632216"/>
        </a:xfrm>
        <a:prstGeom prst="rightArrow">
          <a:avLst>
            <a:gd name="adj1" fmla="val 50000"/>
            <a:gd name="adj2" fmla="val 5000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254000" bIns="259114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1800" b="1" kern="1200" dirty="0"/>
            <a:t>Resolución Ajuste</a:t>
          </a:r>
        </a:p>
      </dsp:txBody>
      <dsp:txXfrm>
        <a:off x="6936224" y="1450529"/>
        <a:ext cx="3895565" cy="816108"/>
      </dsp:txXfrm>
    </dsp:sp>
    <dsp:sp modelId="{E883A342-B703-4C8F-87BB-D9A6BEA67522}">
      <dsp:nvSpPr>
        <dsp:cNvPr id="0" name=""/>
        <dsp:cNvSpPr/>
      </dsp:nvSpPr>
      <dsp:spPr>
        <a:xfrm>
          <a:off x="6964391" y="2050192"/>
          <a:ext cx="3451861" cy="360014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4681519"/>
              <a:satOff val="-5839"/>
              <a:lumOff val="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ts val="1200"/>
            </a:spcAft>
            <a:buNone/>
          </a:pPr>
          <a:r>
            <a:rPr lang="es-CL" sz="1600" kern="1200" dirty="0"/>
            <a:t>- Elaboración de Resolución de Ajuste al 23 de Junio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ts val="1200"/>
            </a:spcAft>
            <a:buNone/>
          </a:pPr>
          <a:r>
            <a:rPr lang="es-CL" sz="1600" kern="1200" dirty="0"/>
            <a:t>- Envío a Fiscalía para revisión. 23 de Junio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ts val="1200"/>
            </a:spcAft>
            <a:buNone/>
          </a:pPr>
          <a:r>
            <a:rPr lang="es-CL" sz="1600" kern="1200" dirty="0"/>
            <a:t>- Revisión con Control de Gestión Ministerial. 23 al 26 de Junio.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ts val="1200"/>
            </a:spcAft>
            <a:buNone/>
          </a:pPr>
          <a:r>
            <a:rPr lang="es-CL" sz="1600" kern="1200" dirty="0"/>
            <a:t>- Visado por el Ministro de Salud. A más tardar al 15 de julio.</a:t>
          </a:r>
        </a:p>
      </dsp:txBody>
      <dsp:txXfrm>
        <a:off x="6964391" y="2050192"/>
        <a:ext cx="3451861" cy="36001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IncreasingArrowsProcess">
  <dgm:title val=""/>
  <dgm:desc val=""/>
  <dgm:catLst>
    <dgm:cat type="process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 val="5"/>
      <dgm:chPref val="5"/>
      <dgm:dir/>
      <dgm:animLvl val="lvl"/>
    </dgm:varLst>
    <dgm:shape xmlns:r="http://schemas.openxmlformats.org/officeDocument/2006/relationships" r:blip="">
      <dgm:adjLst/>
    </dgm:shape>
    <dgm:choose name="Name1">
      <dgm:if name="Name2" axis="ch" ptType="node" func="cnt" op="equ" val="1">
        <dgm:choose name="Name3">
          <dgm:if name="Name4" axis="ch ch" ptType="node node" func="cnt" op="equ" val="0">
            <dgm:alg type="composite">
              <dgm:param type="ar" val="6.8662"/>
            </dgm:alg>
            <dgm:choose name="Name5">
              <dgm:if name="Name6" func="var" arg="dir" op="equ" val="norm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if>
              <dgm:else name="Name7">
                <dgm:constrLst>
                  <dgm:constr type="primFontSz" for="des" forName="parentText1" val="65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/>
                </dgm:constrLst>
              </dgm:else>
            </dgm:choose>
          </dgm:if>
          <dgm:else name="Name8">
            <dgm:alg type="composite">
              <dgm:param type="ar" val="1.9864"/>
            </dgm:alg>
            <dgm:choose name="Name9">
              <dgm:if name="Name1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if>
              <dgm:else name="Name1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93"/>
                  <dgm:constr type="l" for="ch" forName="childText1" refType="w" fact="0.076"/>
                  <dgm:constr type="t" for="ch" forName="childText1" refType="h" fact="0.224"/>
                  <dgm:constr type="w" for="ch" forName="childText1" refType="w" fact="0.9241"/>
                  <dgm:constr type="h" for="ch" forName="childText1" refType="h" fact="0.776"/>
                </dgm:constrLst>
              </dgm:else>
            </dgm:choose>
          </dgm:else>
        </dgm:choose>
      </dgm:if>
      <dgm:if name="Name12" axis="ch" ptType="node" func="cnt" op="equ" val="2">
        <dgm:choose name="Name13">
          <dgm:if name="Name14" axis="ch ch" ptType="node node" func="cnt" op="equ" val="0">
            <dgm:alg type="composite">
              <dgm:param type="ar" val="5.1498"/>
            </dgm:alg>
            <dgm:choose name="Name15">
              <dgm:if name="Name1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.462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if>
              <dgm:else name="Name1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7501"/>
                  <dgm:constr type="l" for="ch" forName="parentText2" refType="w" fact="0"/>
                  <dgm:constr type="t" for="ch" forName="parentText2" refType="h" fact="0.2499"/>
                  <dgm:constr type="w" for="ch" forName="parentText2" refType="w" fact="0.538"/>
                  <dgm:constr type="h" for="ch" forName="parentText2" refType="h" fact="0.7501"/>
                </dgm:constrLst>
              </dgm:else>
            </dgm:choose>
          </dgm:if>
          <dgm:else name="Name18">
            <dgm:alg type="composite">
              <dgm:param type="ar" val="2.0563"/>
            </dgm:alg>
            <dgm:choose name="Name19">
              <dgm:if name="Name2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.462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462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if>
              <dgm:else name="Name2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parentText2" refType="primFontSz" refFor="des" refForName="parentText1" op="equ"/>
                  <dgm:constr type="primFontSz" for="des" forName="childText2" refType="primFontSz" refFor="des" refForName="child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995"/>
                  <dgm:constr type="l" for="ch" forName="parentText2" refType="w" fact="0"/>
                  <dgm:constr type="t" for="ch" forName="parentText2" refType="h" fact="0.0998"/>
                  <dgm:constr type="w" for="ch" forName="parentText2" refType="w" fact="0.538"/>
                  <dgm:constr type="h" for="ch" forName="parentText2" refType="h" fact="0.2995"/>
                  <dgm:constr type="l" for="ch" forName="childText1" refType="w" fact="0.538"/>
                  <dgm:constr type="t" for="ch" forName="childText1" refType="h" fact="0.2317"/>
                  <dgm:constr type="w" for="ch" forName="childText1" refType="w" fact="0.462"/>
                  <dgm:constr type="h" for="ch" forName="childText1" refType="h" fact="0.6685"/>
                  <dgm:constr type="l" for="ch" forName="childText2" refType="w" fact="0.076"/>
                  <dgm:constr type="t" for="ch" forName="childText2" refType="h" fact="0.3315"/>
                  <dgm:constr type="w" for="ch" forName="childText2" refType="w" fact="0.462"/>
                  <dgm:constr type="h" for="ch" forName="childText2" refType="h" fact="0.6685"/>
                </dgm:constrLst>
              </dgm:else>
            </dgm:choose>
          </dgm:else>
        </dgm:choose>
      </dgm:if>
      <dgm:if name="Name22" axis="ch" ptType="node" func="cnt" op="equ" val="3">
        <dgm:choose name="Name23">
          <dgm:if name="Name24" axis="ch ch" ptType="node node" func="cnt" op="equ" val="0">
            <dgm:alg type="composite">
              <dgm:param type="ar" val="4.1198"/>
            </dgm:alg>
            <dgm:choose name="Name25">
              <dgm:if name="Name2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.308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.616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if>
              <dgm:else name="Name2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6"/>
                  <dgm:constr type="l" for="ch" forName="parentText2" refType="w" fact="0"/>
                  <dgm:constr type="t" for="ch" forName="parentText2" refType="h" fact="0.2"/>
                  <dgm:constr type="w" for="ch" forName="parentText2" refType="w" fact="0.692"/>
                  <dgm:constr type="h" for="ch" forName="parentText2" refType="h" fact="0.6"/>
                  <dgm:constr type="l" for="ch" forName="parentText3" refType="w" fact="0"/>
                  <dgm:constr type="t" for="ch" forName="parentText3" refType="h" fact="0.4"/>
                  <dgm:constr type="w" for="ch" forName="parentText3" refType="w" fact="0.384"/>
                  <dgm:constr type="h" for="ch" forName="parentText3" refType="h" fact="0.6"/>
                </dgm:constrLst>
              </dgm:else>
            </dgm:choose>
          </dgm:if>
          <dgm:else name="Name28">
            <dgm:alg type="composite">
              <dgm:param type="ar" val="2.0702"/>
            </dgm:alg>
            <dgm:choose name="Name29">
              <dgm:if name="Name3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08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61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.308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.616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if>
              <dgm:else name="Name3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l" for="ch" forName="childText1" refType="w" fact="0.692"/>
                  <dgm:constr type="t" for="ch" forName="childText1" refType="h" fact="0.2325"/>
                  <dgm:constr type="w" for="ch" forName="childText1" refType="w" fact="0.308"/>
                  <dgm:constr type="h" for="ch" forName="childText1" refType="h" fact="0.5808"/>
                  <dgm:constr type="l" for="ch" forName="childText2" refType="w" fact="0.384"/>
                  <dgm:constr type="t" for="ch" forName="childText2" refType="h" fact="0.333"/>
                  <dgm:constr type="w" for="ch" forName="childText2" refType="w" fact="0.308"/>
                  <dgm:constr type="h" for="ch" forName="childText2" refType="h" fact="0.5808"/>
                  <dgm:constr type="l" for="ch" forName="childText3" refType="w" fact="0.076"/>
                  <dgm:constr type="t" for="ch" forName="childText3" refType="h" fact="0.4335"/>
                  <dgm:constr type="w" for="ch" forName="childText3" refType="w" fact="0.308"/>
                  <dgm:constr type="h" for="ch" forName="childText3" refType="h" fact="0.572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3015"/>
                  <dgm:constr type="l" for="ch" forName="parentText2" refType="w" fact="0"/>
                  <dgm:constr type="t" for="ch" forName="parentText2" refType="h" fact="0.1005"/>
                  <dgm:constr type="w" for="ch" forName="parentText2" refType="w" fact="0.692"/>
                  <dgm:constr type="h" for="ch" forName="parentText2" refType="h" fact="0.3015"/>
                  <dgm:constr type="l" for="ch" forName="parentText3" refType="w" fact="0"/>
                  <dgm:constr type="t" for="ch" forName="parentText3" refType="h" fact="0.201"/>
                  <dgm:constr type="w" for="ch" forName="parentText3" refType="w" fact="0.384"/>
                  <dgm:constr type="h" for="ch" forName="parentText3" refType="h" fact="0.3015"/>
                </dgm:constrLst>
              </dgm:else>
            </dgm:choose>
          </dgm:else>
        </dgm:choose>
      </dgm:if>
      <dgm:if name="Name32" axis="ch" ptType="node" func="cnt" op="equ" val="4">
        <dgm:choose name="Name33">
          <dgm:if name="Name34" axis="ch ch" ptType="node node" func="cnt" op="equ" val="0">
            <dgm:alg type="composite">
              <dgm:param type="ar" val="3.435"/>
            </dgm:alg>
            <dgm:choose name="Name35">
              <dgm:if name="Name3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.2305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.461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.6915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if>
              <dgm:else name="Name3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5001"/>
                  <dgm:constr type="l" for="ch" forName="parentText2" refType="w" fact="0"/>
                  <dgm:constr type="t" for="ch" forName="parentText2" refType="h" fact="0.1666"/>
                  <dgm:constr type="w" for="ch" forName="parentText2" refType="w" fact="0.7695"/>
                  <dgm:constr type="h" for="ch" forName="parentText2" refType="h" fact="0.5001"/>
                  <dgm:constr type="l" for="ch" forName="parentText3" refType="w" fact="0"/>
                  <dgm:constr type="t" for="ch" forName="parentText3" refType="h" fact="0.3333"/>
                  <dgm:constr type="w" for="ch" forName="parentText3" refType="w" fact="0.539"/>
                  <dgm:constr type="h" for="ch" forName="parentText3" refType="h" fact="0.5001"/>
                  <dgm:constr type="l" for="ch" forName="parentText4" refType="w" fact="0"/>
                  <dgm:constr type="t" for="ch" forName="parentText4" refType="h" fact="0.4999"/>
                  <dgm:constr type="w" for="ch" forName="parentText4" refType="w" fact="0.3085"/>
                  <dgm:constr type="h" for="ch" forName="parentText4" refType="h" fact="0.5001"/>
                </dgm:constrLst>
              </dgm:else>
            </dgm:choose>
          </dgm:if>
          <dgm:else name="Name38">
            <dgm:alg type="composite">
              <dgm:param type="ar" val="1.9377"/>
            </dgm:alg>
            <dgm:choose name="Name39">
              <dgm:if name="Name4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2305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461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6915"/>
                  <dgm:constr type="t" for="ch" forName="childText4" refType="h" fact="0.5"/>
                  <dgm:constr type="w" for="ch" forName="childText4" refType="w" fact="0.232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.2305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.461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.6915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if>
              <dgm:else name="Name4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l" for="ch" forName="childText1" refType="w" fact="0.7695"/>
                  <dgm:constr type="t" for="ch" forName="childText1" refType="h" fact="0.218"/>
                  <dgm:constr type="w" for="ch" forName="childText1" refType="w" fact="0.2305"/>
                  <dgm:constr type="h" for="ch" forName="childText1" refType="h" fact="0.5218"/>
                  <dgm:constr type="l" for="ch" forName="childText2" refType="w" fact="0.539"/>
                  <dgm:constr type="t" for="ch" forName="childText2" refType="h" fact="0.312"/>
                  <dgm:constr type="w" for="ch" forName="childText2" refType="w" fact="0.2305"/>
                  <dgm:constr type="h" for="ch" forName="childText2" refType="h" fact="0.5085"/>
                  <dgm:constr type="l" for="ch" forName="childText3" refType="w" fact="0.3085"/>
                  <dgm:constr type="t" for="ch" forName="childText3" refType="h" fact="0.406"/>
                  <dgm:constr type="w" for="ch" forName="childText3" refType="w" fact="0.2305"/>
                  <dgm:constr type="h" for="ch" forName="childText3" refType="h" fact="0.5119"/>
                  <dgm:constr type="l" for="ch" forName="childText4" refType="w" fact="0.076"/>
                  <dgm:constr type="t" for="ch" forName="childText4" refType="h" fact="0.5"/>
                  <dgm:constr type="w" for="ch" forName="childText4" refType="w" fact="0.2346"/>
                  <dgm:constr type="h" for="ch" forName="childText4" refType="h" fact="0.5179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821"/>
                  <dgm:constr type="l" for="ch" forName="parentText2" refType="w" fact="0"/>
                  <dgm:constr type="t" for="ch" forName="parentText2" refType="h" fact="0.094"/>
                  <dgm:constr type="w" for="ch" forName="parentText2" refType="w" fact="0.7695"/>
                  <dgm:constr type="h" for="ch" forName="parentText2" refType="h" fact="0.2821"/>
                  <dgm:constr type="l" for="ch" forName="parentText3" refType="w" fact="0"/>
                  <dgm:constr type="t" for="ch" forName="parentText3" refType="h" fact="0.188"/>
                  <dgm:constr type="w" for="ch" forName="parentText3" refType="w" fact="0.539"/>
                  <dgm:constr type="h" for="ch" forName="parentText3" refType="h" fact="0.2821"/>
                  <dgm:constr type="l" for="ch" forName="parentText4" refType="w" fact="0"/>
                  <dgm:constr type="t" for="ch" forName="parentText4" refType="h" fact="0.282"/>
                  <dgm:constr type="w" for="ch" forName="parentText4" refType="w" fact="0.3085"/>
                  <dgm:constr type="h" for="ch" forName="parentText4" refType="h" fact="0.2821"/>
                </dgm:constrLst>
              </dgm:else>
            </dgm:choose>
          </dgm:else>
        </dgm:choose>
      </dgm:if>
      <dgm:else name="Name42">
        <dgm:choose name="Name43">
          <dgm:if name="Name44" axis="ch ch" ptType="node node" func="cnt" op="equ" val="0">
            <dgm:alg type="composite">
              <dgm:param type="ar" val="2.9463"/>
            </dgm:alg>
            <dgm:choose name="Name45">
              <dgm:if name="Name46" func="var" arg="dir" op="equ" val="norm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.1848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.3696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.5545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.7393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if>
              <dgm:else name="Name47">
                <dgm:constrLst>
                  <dgm:constr type="primFontSz" for="des" forName="parentText1" val="65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4285"/>
                  <dgm:constr type="l" for="ch" forName="parentText2" refType="w" fact="0"/>
                  <dgm:constr type="t" for="ch" forName="parentText2" refType="h" fact="0.1429"/>
                  <dgm:constr type="w" for="ch" forName="parentText2" refType="w" fact="0.8152"/>
                  <dgm:constr type="h" for="ch" forName="parentText2" refType="h" fact="0.4285"/>
                  <dgm:constr type="l" for="ch" forName="parentText3" refType="w" fact="0"/>
                  <dgm:constr type="t" for="ch" forName="parentText3" refType="h" fact="0.2858"/>
                  <dgm:constr type="w" for="ch" forName="parentText3" refType="w" fact="0.6304"/>
                  <dgm:constr type="h" for="ch" forName="parentText3" refType="h" fact="0.4285"/>
                  <dgm:constr type="l" for="ch" forName="parentText4" refType="w" fact="0"/>
                  <dgm:constr type="t" for="ch" forName="parentText4" refType="h" fact="0.4286"/>
                  <dgm:constr type="w" for="ch" forName="parentText4" refType="w" fact="0.4455"/>
                  <dgm:constr type="h" for="ch" forName="parentText4" refType="h" fact="0.4285"/>
                  <dgm:constr type="l" for="ch" forName="parentText5" refType="w" fact="0"/>
                  <dgm:constr type="t" for="ch" forName="parentText5" refType="h" fact="0.5715"/>
                  <dgm:constr type="w" for="ch" forName="parentText5" refType="w" fact="0.2607"/>
                  <dgm:constr type="h" for="ch" forName="parentText5" refType="h" fact="0.4285"/>
                </dgm:constrLst>
              </dgm:else>
            </dgm:choose>
          </dgm:if>
          <dgm:else name="Name48">
            <dgm:alg type="composite">
              <dgm:param type="ar" val="1.7837"/>
            </dgm:alg>
            <dgm:choose name="Name49">
              <dgm:if name="Name50" func="var" arg="dir" op="equ" val="norm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1848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3696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5545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7393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.1848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.3696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.5545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.7393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if>
              <dgm:else name="Name51">
                <dgm:constrLst>
                  <dgm:constr type="primFontSz" for="des" forName="childText1" val="65"/>
                  <dgm:constr type="primFontSz" for="des" forName="parentText1" val="65"/>
                  <dgm:constr type="primFontSz" for="des" forName="childText1" refType="primFontSz" refFor="des" refForName="parentText1" op="lte"/>
                  <dgm:constr type="primFontSz" for="des" forName="childText2" refType="primFontSz" refFor="des" refForName="parentText1" op="lte"/>
                  <dgm:constr type="primFontSz" for="des" forName="childText3" refType="primFontSz" refFor="des" refForName="parentText1" op="lte"/>
                  <dgm:constr type="primFontSz" for="des" forName="childText4" refType="primFontSz" refFor="des" refForName="parentText1" op="lte"/>
                  <dgm:constr type="primFontSz" for="des" forName="childText5" refType="primFontSz" refFor="des" refForName="parentText1" op="lte"/>
                  <dgm:constr type="primFontSz" for="des" forName="childText1" refType="primFontSz" refFor="des" refForName="parentText2" op="lte"/>
                  <dgm:constr type="primFontSz" for="des" forName="childText2" refType="primFontSz" refFor="des" refForName="parentText2" op="lte"/>
                  <dgm:constr type="primFontSz" for="des" forName="childText3" refType="primFontSz" refFor="des" refForName="parentText2" op="lte"/>
                  <dgm:constr type="primFontSz" for="des" forName="childText4" refType="primFontSz" refFor="des" refForName="parentText2" op="lte"/>
                  <dgm:constr type="primFontSz" for="des" forName="childText5" refType="primFontSz" refFor="des" refForName="parentText2" op="lte"/>
                  <dgm:constr type="primFontSz" for="des" forName="childText1" refType="primFontSz" refFor="des" refForName="parentText3" op="lte"/>
                  <dgm:constr type="primFontSz" for="des" forName="childText2" refType="primFontSz" refFor="des" refForName="parentText3" op="lte"/>
                  <dgm:constr type="primFontSz" for="des" forName="childText3" refType="primFontSz" refFor="des" refForName="parentText3" op="lte"/>
                  <dgm:constr type="primFontSz" for="des" forName="childText4" refType="primFontSz" refFor="des" refForName="parentText3" op="lte"/>
                  <dgm:constr type="primFontSz" for="des" forName="childText5" refType="primFontSz" refFor="des" refForName="parentText3" op="lte"/>
                  <dgm:constr type="primFontSz" for="des" forName="childText1" refType="primFontSz" refFor="des" refForName="parentText4" op="lte"/>
                  <dgm:constr type="primFontSz" for="des" forName="childText2" refType="primFontSz" refFor="des" refForName="parentText4" op="lte"/>
                  <dgm:constr type="primFontSz" for="des" forName="childText3" refType="primFontSz" refFor="des" refForName="parentText4" op="lte"/>
                  <dgm:constr type="primFontSz" for="des" forName="childText4" refType="primFontSz" refFor="des" refForName="parentText4" op="lte"/>
                  <dgm:constr type="primFontSz" for="des" forName="childText5" refType="primFontSz" refFor="des" refForName="parentText4" op="lte"/>
                  <dgm:constr type="primFontSz" for="des" forName="childText1" refType="primFontSz" refFor="des" refForName="parentText5" op="lte"/>
                  <dgm:constr type="primFontSz" for="des" forName="childText2" refType="primFontSz" refFor="des" refForName="parentText5" op="lte"/>
                  <dgm:constr type="primFontSz" for="des" forName="childText3" refType="primFontSz" refFor="des" refForName="parentText5" op="lte"/>
                  <dgm:constr type="primFontSz" for="des" forName="childText4" refType="primFontSz" refFor="des" refForName="parentText5" op="lte"/>
                  <dgm:constr type="primFontSz" for="des" forName="childText5" refType="primFontSz" refFor="des" refForName="parentText5" op="lte"/>
                  <dgm:constr type="primFontSz" for="des" forName="parentText2" refType="primFontSz" refFor="des" refForName="parentText1" op="equ"/>
                  <dgm:constr type="primFontSz" for="des" forName="parentText3" refType="primFontSz" refFor="des" refForName="parentText1" op="equ"/>
                  <dgm:constr type="primFontSz" for="des" forName="parentText4" refType="primFontSz" refFor="des" refForName="parentText1" op="equ"/>
                  <dgm:constr type="primFontSz" for="des" forName="parentText5" refType="primFontSz" refFor="des" refForName="parentText1" op="equ"/>
                  <dgm:constr type="primFontSz" for="des" forName="childText2" refType="primFontSz" refFor="des" refForName="childText1" op="equ"/>
                  <dgm:constr type="primFontSz" for="des" forName="childText3" refType="primFontSz" refFor="des" refForName="childText1" op="equ"/>
                  <dgm:constr type="primFontSz" for="des" forName="childText4" refType="primFontSz" refFor="des" refForName="childText1" op="equ"/>
                  <dgm:constr type="primFontSz" for="des" forName="childText5" refType="primFontSz" refFor="des" refForName="childText1" op="equ"/>
                  <dgm:constr type="l" for="ch" forName="childText1" refType="w" fact="0.81518"/>
                  <dgm:constr type="t" for="ch" forName="childText1" refType="h" fact="0.1997"/>
                  <dgm:constr type="w" for="ch" forName="childText1" refType="w" fact="0.18482"/>
                  <dgm:constr type="h" for="ch" forName="childText1" refType="h" fact="0.4763"/>
                  <dgm:constr type="l" for="ch" forName="childText2" refType="w" fact="0.63036"/>
                  <dgm:constr type="t" for="ch" forName="childText2" refType="h" fact="0.2862"/>
                  <dgm:constr type="w" for="ch" forName="childText2" refType="w" fact="0.18482"/>
                  <dgm:constr type="h" for="ch" forName="childText2" refType="h" fact="0.4763"/>
                  <dgm:constr type="l" for="ch" forName="childText3" refType="w" fact="0.44554"/>
                  <dgm:constr type="t" for="ch" forName="childText3" refType="h" fact="0.3727"/>
                  <dgm:constr type="w" for="ch" forName="childText3" refType="w" fact="0.18482"/>
                  <dgm:constr type="h" for="ch" forName="childText3" refType="h" fact="0.4763"/>
                  <dgm:constr type="l" for="ch" forName="childText4" refType="w" fact="0.26072"/>
                  <dgm:constr type="t" for="ch" forName="childText4" refType="h" fact="0.4592"/>
                  <dgm:constr type="w" for="ch" forName="childText4" refType="w" fact="0.18482"/>
                  <dgm:constr type="h" for="ch" forName="childText4" refType="h" fact="0.4763"/>
                  <dgm:constr type="l" for="ch" forName="childText5" refType="w" fact="0.0759"/>
                  <dgm:constr type="t" for="ch" forName="childText5" refType="h" fact="0.5457"/>
                  <dgm:constr type="w" for="ch" forName="childText5" refType="w" fact="0.18482"/>
                  <dgm:constr type="h" for="ch" forName="childText5" refType="h" fact="0.4763"/>
                  <dgm:constr type="l" for="ch" forName="parentText1" refType="w" fact="0"/>
                  <dgm:constr type="t" for="ch" forName="parentText1" refType="h" fact="0"/>
                  <dgm:constr type="w" for="ch" forName="parentText1" refType="w"/>
                  <dgm:constr type="h" for="ch" forName="parentText1" refType="h" fact="0.2594"/>
                  <dgm:constr type="l" for="ch" forName="parentText2" refType="w" fact="0"/>
                  <dgm:constr type="t" for="ch" forName="parentText2" refType="h" fact="0.0865"/>
                  <dgm:constr type="w" for="ch" forName="parentText2" refType="w" fact="0.8152"/>
                  <dgm:constr type="h" for="ch" forName="parentText2" refType="h" fact="0.2594"/>
                  <dgm:constr type="l" for="ch" forName="parentText3" refType="w" fact="0"/>
                  <dgm:constr type="t" for="ch" forName="parentText3" refType="h" fact="0.173"/>
                  <dgm:constr type="w" for="ch" forName="parentText3" refType="w" fact="0.6304"/>
                  <dgm:constr type="h" for="ch" forName="parentText3" refType="h" fact="0.2594"/>
                  <dgm:constr type="l" for="ch" forName="parentText4" refType="w" fact="0"/>
                  <dgm:constr type="t" for="ch" forName="parentText4" refType="h" fact="0.2595"/>
                  <dgm:constr type="w" for="ch" forName="parentText4" refType="w" fact="0.4455"/>
                  <dgm:constr type="h" for="ch" forName="parentText4" refType="h" fact="0.2594"/>
                  <dgm:constr type="l" for="ch" forName="parentText5" refType="w" fact="0"/>
                  <dgm:constr type="t" for="ch" forName="parentText5" refType="h" fact="0.346"/>
                  <dgm:constr type="w" for="ch" forName="parentText5" refType="w" fact="0.2607"/>
                  <dgm:constr type="h" for="ch" forName="parentText5" refType="h" fact="0.2594"/>
                </dgm:constrLst>
              </dgm:else>
            </dgm:choose>
          </dgm:else>
        </dgm:choose>
      </dgm:else>
    </dgm:choose>
    <dgm:forEach name="Name52" axis="ch" ptType="node" cnt="1">
      <dgm:layoutNode name="parentText1" styleLbl="node1">
        <dgm:varLst>
          <dgm:chMax/>
          <dgm:chPref val="3"/>
          <dgm:bulletEnabled val="1"/>
        </dgm:varLst>
        <dgm:choose name="Name53">
          <dgm:if name="Name54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55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56">
        <dgm:if name="Name57" axis="ch" ptType="node" func="cnt" op="gte" val="1">
          <dgm:layoutNode name="childText1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8"/>
      </dgm:choose>
    </dgm:forEach>
    <dgm:forEach name="Name59" axis="ch" ptType="node" st="2" cnt="1">
      <dgm:layoutNode name="parentText2" styleLbl="node1">
        <dgm:varLst>
          <dgm:chMax/>
          <dgm:chPref val="3"/>
          <dgm:bulletEnabled val="1"/>
        </dgm:varLst>
        <dgm:choose name="Name60">
          <dgm:if name="Name61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2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63">
        <dgm:if name="Name64" axis="ch" ptType="node" func="cnt" op="gte" val="1">
          <dgm:layoutNode name="childText2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5"/>
      </dgm:choose>
    </dgm:forEach>
    <dgm:forEach name="Name66" axis="ch" ptType="node" st="3" cnt="1">
      <dgm:layoutNode name="parentText3" styleLbl="node1">
        <dgm:varLst>
          <dgm:chMax/>
          <dgm:chPref val="3"/>
          <dgm:bulletEnabled val="1"/>
        </dgm:varLst>
        <dgm:choose name="Name67">
          <dgm:if name="Name68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69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0">
        <dgm:if name="Name71" axis="ch" ptType="node" func="cnt" op="gte" val="1">
          <dgm:layoutNode name="childText3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</dgm:forEach>
    <dgm:forEach name="Name73" axis="ch" ptType="node" st="4" cnt="1">
      <dgm:layoutNode name="parentText4" styleLbl="node1">
        <dgm:varLst>
          <dgm:chMax/>
          <dgm:chPref val="3"/>
          <dgm:bulletEnabled val="1"/>
        </dgm:varLst>
        <dgm:choose name="Name74">
          <dgm:if name="Name75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76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77">
        <dgm:if name="Name78" axis="ch" ptType="node" func="cnt" op="gte" val="1">
          <dgm:layoutNode name="childText4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9"/>
      </dgm:choose>
    </dgm:forEach>
    <dgm:forEach name="Name80" axis="ch" ptType="node" st="5" cnt="1">
      <dgm:layoutNode name="parentText5" styleLbl="node1">
        <dgm:varLst>
          <dgm:chMax/>
          <dgm:chPref val="3"/>
          <dgm:bulletEnabled val="1"/>
        </dgm:varLst>
        <dgm:choose name="Name81">
          <dgm:if name="Name82" func="var" arg="dir" op="equ" val="norm">
            <dgm:alg type="tx">
              <dgm:param type="parTxLTRAlign" val="l"/>
            </dgm:alg>
            <dgm:shape xmlns:r="http://schemas.openxmlformats.org/officeDocument/2006/relationships" type="rightArrow" r:blip="">
              <dgm:adjLst>
                <dgm:adj idx="1" val="0.5"/>
                <dgm:adj idx="2" val="0.5"/>
              </dgm:adjLst>
            </dgm:shape>
            <dgm:constrLst>
              <dgm:constr type="lMarg" refType="primFontSz" fact="0.3"/>
              <dgm:constr type="rMarg" val="20"/>
              <dgm:constr type="tMarg" refType="primFontSz" fact="0.3"/>
              <dgm:constr type="bMarg" refType="h" fact="0.45"/>
            </dgm:constrLst>
          </dgm:if>
          <dgm:else name="Name83">
            <dgm:alg type="tx">
              <dgm:param type="parTxLTRAlign" val="r"/>
            </dgm:alg>
            <dgm:shape xmlns:r="http://schemas.openxmlformats.org/officeDocument/2006/relationships" type="leftArrow" r:blip="">
              <dgm:adjLst>
                <dgm:adj idx="1" val="0.5"/>
                <dgm:adj idx="2" val="0.5"/>
              </dgm:adjLst>
            </dgm:shape>
            <dgm:constrLst>
              <dgm:constr type="lMarg" val="20"/>
              <dgm:constr type="rMarg" refType="primFontSz" fact="0.3"/>
              <dgm:constr type="tMarg" refType="primFontSz" fact="0.3"/>
              <dgm:constr type="bMarg" refType="h" fact="0.45"/>
            </dgm:constrLst>
          </dgm:else>
        </dgm:choose>
        <dgm:presOf axis="self" ptType="node"/>
        <dgm:ruleLst>
          <dgm:rule type="primFontSz" val="5" fact="NaN" max="NaN"/>
        </dgm:ruleLst>
      </dgm:layoutNode>
      <dgm:choose name="Name84">
        <dgm:if name="Name85" axis="ch" ptType="node" func="cnt" op="gte" val="1">
          <dgm:layoutNode name="childText5" styleLbl="solidAlignAcc1">
            <dgm:varLst>
              <dgm:chMax val="0"/>
              <dgm:chPref val="0"/>
              <dgm:bulletEnabled val="1"/>
            </dgm:varLst>
            <dgm:alg type="tx">
              <dgm:param type="txAnchorVert" val="t"/>
              <dgm:param type="parTxLTRAlign" val="l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CC0012-5F54-714A-A560-1295749F1B45}" type="datetimeFigureOut">
              <a:rPr lang="es-ES_tradnl" smtClean="0"/>
              <a:t>07/07/2020</a:t>
            </a:fld>
            <a:endParaRPr lang="es-ES_tradnl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B8EBE1-85DE-E347-8022-8C741FAFC9F6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6532802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408AE2-01AF-A649-B3D0-453DCEFBE57A}" type="datetimeFigureOut">
              <a:rPr lang="es-ES_tradnl" smtClean="0"/>
              <a:t>07/07/2020</a:t>
            </a:fld>
            <a:endParaRPr lang="es-ES_tradnl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18505E-768A-8C4C-884C-94F745FC6577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0665615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_tradnl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ECD29-0BE2-E54F-A186-2312880F8181}" type="datetimeFigureOut">
              <a:rPr lang="es-ES_tradnl" smtClean="0"/>
              <a:t>07/07/2020</a:t>
            </a:fld>
            <a:endParaRPr lang="es-ES_tradnl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CDD4D-C87C-E84F-A38A-22616CDF16E8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0890387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ECD29-0BE2-E54F-A186-2312880F8181}" type="datetimeFigureOut">
              <a:rPr lang="es-ES_tradnl" smtClean="0"/>
              <a:t>07/07/2020</a:t>
            </a:fld>
            <a:endParaRPr lang="es-ES_tradnl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CDD4D-C87C-E84F-A38A-22616CDF16E8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82804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ECD29-0BE2-E54F-A186-2312880F8181}" type="datetimeFigureOut">
              <a:rPr lang="es-ES_tradnl" smtClean="0"/>
              <a:t>07/07/2020</a:t>
            </a:fld>
            <a:endParaRPr lang="es-ES_tradnl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CDD4D-C87C-E84F-A38A-22616CDF16E8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198449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00134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573717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2280713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754929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808604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113026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45739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2300314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ECD29-0BE2-E54F-A186-2312880F8181}" type="datetimeFigureOut">
              <a:rPr lang="es-ES_tradnl" smtClean="0"/>
              <a:t>07/07/2020</a:t>
            </a:fld>
            <a:endParaRPr lang="es-ES_tradnl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CDD4D-C87C-E84F-A38A-22616CDF16E8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26436174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L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66693368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252854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8477862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/>
          </p:nvPr>
        </p:nvSpPr>
        <p:spPr>
          <a:xfrm>
            <a:off x="609600" y="274641"/>
            <a:ext cx="109728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361517266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/>
          <a:lstStyle>
            <a:lvl1pPr defTabSz="914400" eaLnBrk="1" hangingPunct="1">
              <a:defRPr b="1">
                <a:solidFill>
                  <a:srgbClr val="000000"/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CC75A414-B68C-4945-A413-E19BD7D113B0}" type="datetimeFigureOut">
              <a:rPr lang="es-CL"/>
              <a:pPr>
                <a:defRPr/>
              </a:pPr>
              <a:t>07-07-2020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/>
          <a:lstStyle>
            <a:lvl1pPr defTabSz="914400" eaLnBrk="1" hangingPunct="1">
              <a:defRPr b="1">
                <a:solidFill>
                  <a:srgbClr val="000000"/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/>
          <a:lstStyle>
            <a:lvl1pPr defTabSz="914400" eaLnBrk="1" hangingPunct="1">
              <a:defRPr b="1">
                <a:solidFill>
                  <a:srgbClr val="000000"/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6FA04452-44EE-4D72-AEA8-5779CC99169A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1647744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23827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s-CL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90055" y="1380818"/>
            <a:ext cx="5440788" cy="461183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4602" y="1380818"/>
            <a:ext cx="5440788" cy="461183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3125073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A8DD0C-E253-4308-AE53-929BEF004264}" type="slidenum">
              <a:rPr lang="en-US" altLang="es-CL"/>
              <a:pPr>
                <a:defRPr/>
              </a:pPr>
              <a:t>‹Nº›</a:t>
            </a:fld>
            <a:endParaRPr lang="en-US" altLang="es-CL"/>
          </a:p>
        </p:txBody>
      </p:sp>
    </p:spTree>
    <p:extLst>
      <p:ext uri="{BB962C8B-B14F-4D97-AF65-F5344CB8AC3E}">
        <p14:creationId xmlns:p14="http://schemas.microsoft.com/office/powerpoint/2010/main" val="42488936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1CB877-DCBC-47DE-AF51-5D8993CEB299}" type="slidenum">
              <a:rPr lang="en-US" altLang="es-CL"/>
              <a:pPr>
                <a:defRPr/>
              </a:pPr>
              <a:t>‹Nº›</a:t>
            </a:fld>
            <a:endParaRPr lang="en-US" altLang="es-CL"/>
          </a:p>
        </p:txBody>
      </p:sp>
    </p:spTree>
    <p:extLst>
      <p:ext uri="{BB962C8B-B14F-4D97-AF65-F5344CB8AC3E}">
        <p14:creationId xmlns:p14="http://schemas.microsoft.com/office/powerpoint/2010/main" val="283293726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charset="0"/>
                <a:ea typeface="ヒラギノ角ゴ Pro W3" charset="0"/>
                <a:cs typeface="ヒラギノ角ゴ Pro W3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400" y="6527803"/>
            <a:ext cx="3860800" cy="2460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ヒラギノ角ゴ Pro W3" charset="0"/>
                <a:cs typeface="ヒラギノ角ゴ Pro W3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C723DD-AB6A-4989-9F74-2CC7EEF22FC2}" type="slidenum">
              <a:rPr lang="en-US" altLang="es-CL"/>
              <a:pPr>
                <a:defRPr/>
              </a:pPr>
              <a:t>‹Nº›</a:t>
            </a:fld>
            <a:endParaRPr lang="en-US" altLang="es-CL"/>
          </a:p>
        </p:txBody>
      </p:sp>
    </p:spTree>
    <p:extLst>
      <p:ext uri="{BB962C8B-B14F-4D97-AF65-F5344CB8AC3E}">
        <p14:creationId xmlns:p14="http://schemas.microsoft.com/office/powerpoint/2010/main" val="425035166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1E414E-9F03-44EF-BFA7-F4AA4B594747}" type="slidenum">
              <a:rPr lang="en-US" altLang="es-CL"/>
              <a:pPr>
                <a:defRPr/>
              </a:pPr>
              <a:t>‹Nº›</a:t>
            </a:fld>
            <a:endParaRPr lang="en-US" altLang="es-CL"/>
          </a:p>
        </p:txBody>
      </p:sp>
    </p:spTree>
    <p:extLst>
      <p:ext uri="{BB962C8B-B14F-4D97-AF65-F5344CB8AC3E}">
        <p14:creationId xmlns:p14="http://schemas.microsoft.com/office/powerpoint/2010/main" val="936329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ECD29-0BE2-E54F-A186-2312880F8181}" type="datetimeFigureOut">
              <a:rPr lang="es-ES_tradnl" smtClean="0"/>
              <a:t>07/07/2020</a:t>
            </a:fld>
            <a:endParaRPr lang="es-ES_tradnl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CDD4D-C87C-E84F-A38A-22616CDF16E8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77716115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charset="0"/>
                <a:ea typeface="ヒラギノ角ゴ Pro W3" charset="0"/>
                <a:cs typeface="ヒラギノ角ゴ Pro W3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5400" y="6527803"/>
            <a:ext cx="3860800" cy="24606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  <a:ea typeface="ヒラギノ角ゴ Pro W3" charset="0"/>
                <a:cs typeface="ヒラギノ角ゴ Pro W3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7580FE-0FAD-4841-BF43-2C69C346A720}" type="slidenum">
              <a:rPr lang="en-US" altLang="es-CL"/>
              <a:pPr>
                <a:defRPr/>
              </a:pPr>
              <a:t>‹Nº›</a:t>
            </a:fld>
            <a:endParaRPr lang="en-US" altLang="es-CL"/>
          </a:p>
        </p:txBody>
      </p:sp>
    </p:spTree>
    <p:extLst>
      <p:ext uri="{BB962C8B-B14F-4D97-AF65-F5344CB8AC3E}">
        <p14:creationId xmlns:p14="http://schemas.microsoft.com/office/powerpoint/2010/main" val="403335586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BAECD6-1841-468F-AAC4-4F210DC6C6CA}" type="slidenum">
              <a:rPr lang="en-US" altLang="es-CL"/>
              <a:pPr>
                <a:defRPr/>
              </a:pPr>
              <a:t>‹Nº›</a:t>
            </a:fld>
            <a:endParaRPr lang="en-US" altLang="es-CL"/>
          </a:p>
        </p:txBody>
      </p:sp>
    </p:spTree>
    <p:extLst>
      <p:ext uri="{BB962C8B-B14F-4D97-AF65-F5344CB8AC3E}">
        <p14:creationId xmlns:p14="http://schemas.microsoft.com/office/powerpoint/2010/main" val="107401663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E66326-7814-4577-86AC-94F47795F95A}" type="slidenum">
              <a:rPr lang="en-US" altLang="es-CL"/>
              <a:pPr>
                <a:defRPr/>
              </a:pPr>
              <a:t>‹Nº›</a:t>
            </a:fld>
            <a:endParaRPr lang="en-US" altLang="es-CL"/>
          </a:p>
        </p:txBody>
      </p:sp>
    </p:spTree>
    <p:extLst>
      <p:ext uri="{BB962C8B-B14F-4D97-AF65-F5344CB8AC3E}">
        <p14:creationId xmlns:p14="http://schemas.microsoft.com/office/powerpoint/2010/main" val="271820335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07DE28-B9ED-4F61-ADF4-76F44C44AC47}" type="slidenum">
              <a:rPr lang="en-US" altLang="es-CL"/>
              <a:pPr>
                <a:defRPr/>
              </a:pPr>
              <a:t>‹Nº›</a:t>
            </a:fld>
            <a:endParaRPr lang="en-US" altLang="es-CL"/>
          </a:p>
        </p:txBody>
      </p:sp>
    </p:spTree>
    <p:extLst>
      <p:ext uri="{BB962C8B-B14F-4D97-AF65-F5344CB8AC3E}">
        <p14:creationId xmlns:p14="http://schemas.microsoft.com/office/powerpoint/2010/main" val="191394260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4BBC25-0A66-4DB1-89DE-50F811EE6EA9}" type="slidenum">
              <a:rPr lang="en-US" altLang="es-CL"/>
              <a:pPr>
                <a:defRPr/>
              </a:pPr>
              <a:t>‹Nº›</a:t>
            </a:fld>
            <a:endParaRPr lang="en-US" altLang="es-CL"/>
          </a:p>
        </p:txBody>
      </p:sp>
    </p:spTree>
    <p:extLst>
      <p:ext uri="{BB962C8B-B14F-4D97-AF65-F5344CB8AC3E}">
        <p14:creationId xmlns:p14="http://schemas.microsoft.com/office/powerpoint/2010/main" val="204858541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27A56F-B4B0-4F0E-A99A-36222C1B3FBA}" type="slidenum">
              <a:rPr lang="en-US" altLang="es-CL"/>
              <a:pPr>
                <a:defRPr/>
              </a:pPr>
              <a:t>‹Nº›</a:t>
            </a:fld>
            <a:endParaRPr lang="en-US" altLang="es-CL"/>
          </a:p>
        </p:txBody>
      </p:sp>
    </p:spTree>
    <p:extLst>
      <p:ext uri="{BB962C8B-B14F-4D97-AF65-F5344CB8AC3E}">
        <p14:creationId xmlns:p14="http://schemas.microsoft.com/office/powerpoint/2010/main" val="146913528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026400" y="274641"/>
            <a:ext cx="2743200" cy="5851525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7213600" cy="5851525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D2F22B-D5B3-49DB-95D2-8AACB988DB09}" type="slidenum">
              <a:rPr lang="en-US" altLang="es-CL"/>
              <a:pPr>
                <a:defRPr/>
              </a:pPr>
              <a:t>‹Nº›</a:t>
            </a:fld>
            <a:endParaRPr lang="en-US" altLang="es-CL"/>
          </a:p>
        </p:txBody>
      </p:sp>
    </p:spTree>
    <p:extLst>
      <p:ext uri="{BB962C8B-B14F-4D97-AF65-F5344CB8AC3E}">
        <p14:creationId xmlns:p14="http://schemas.microsoft.com/office/powerpoint/2010/main" val="204309510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88573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43107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 lang="es-ES" sz="3600" b="0" cap="none" spc="0" dirty="0" smtClean="0">
                <a:ln w="0"/>
                <a:solidFill>
                  <a:srgbClr val="0057A6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Verdana" charset="0"/>
                <a:ea typeface="ヒラギノ角ゴ Pro W3" charset="0"/>
                <a:cs typeface="Verdana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8030308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1645121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ECD29-0BE2-E54F-A186-2312880F8181}" type="datetimeFigureOut">
              <a:rPr lang="es-ES_tradnl" smtClean="0"/>
              <a:t>07/07/2020</a:t>
            </a:fld>
            <a:endParaRPr lang="es-ES_tradnl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CDD4D-C87C-E84F-A38A-22616CDF16E8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75190699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9533792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3590468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3522918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503979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336227847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L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55230648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8697071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5217379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14798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ECD29-0BE2-E54F-A186-2312880F8181}" type="datetimeFigureOut">
              <a:rPr lang="es-ES_tradnl" smtClean="0"/>
              <a:t>07/07/2020</a:t>
            </a:fld>
            <a:endParaRPr lang="es-ES_tradnl" dirty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CDD4D-C87C-E84F-A38A-22616CDF16E8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507102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ECD29-0BE2-E54F-A186-2312880F8181}" type="datetimeFigureOut">
              <a:rPr lang="es-ES_tradnl" smtClean="0"/>
              <a:t>07/07/2020</a:t>
            </a:fld>
            <a:endParaRPr lang="es-ES_tradnl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CDD4D-C87C-E84F-A38A-22616CDF16E8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307546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ECD29-0BE2-E54F-A186-2312880F8181}" type="datetimeFigureOut">
              <a:rPr lang="es-ES_tradnl" smtClean="0"/>
              <a:t>07/07/2020</a:t>
            </a:fld>
            <a:endParaRPr lang="es-ES_tradnl" dirty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CDD4D-C87C-E84F-A38A-22616CDF16E8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0901019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ECD29-0BE2-E54F-A186-2312880F8181}" type="datetimeFigureOut">
              <a:rPr lang="es-ES_tradnl" smtClean="0"/>
              <a:t>07/07/2020</a:t>
            </a:fld>
            <a:endParaRPr lang="es-ES_tradnl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CDD4D-C87C-E84F-A38A-22616CDF16E8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953274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_tradnl"/>
              <a:t>Clic para editar título</a:t>
            </a:r>
          </a:p>
        </p:txBody>
      </p:sp>
      <p:sp>
        <p:nvSpPr>
          <p:cNvPr id="3" name="Marcador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 dirty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ECD29-0BE2-E54F-A186-2312880F8181}" type="datetimeFigureOut">
              <a:rPr lang="es-ES_tradnl" smtClean="0"/>
              <a:t>07/07/2020</a:t>
            </a:fld>
            <a:endParaRPr lang="es-ES_tradnl" dirty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CDD4D-C87C-E84F-A38A-22616CDF16E8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106951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/>
              <a:t>Clic para editar título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EECD29-0BE2-E54F-A186-2312880F8181}" type="datetimeFigureOut">
              <a:rPr lang="es-ES_tradnl" smtClean="0"/>
              <a:t>07/07/2020</a:t>
            </a:fld>
            <a:endParaRPr lang="es-ES_tradnl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DCDD4D-C87C-E84F-A38A-22616CDF16E8}" type="slidenum">
              <a:rPr lang="es-ES_tradnl" smtClean="0"/>
              <a:t>‹Nº›</a:t>
            </a:fld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4364696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37831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203202" y="152400"/>
            <a:ext cx="1088601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CL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03202" y="1477963"/>
            <a:ext cx="10902951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CL"/>
              <a:t>Click to edit Master text styles</a:t>
            </a:r>
          </a:p>
          <a:p>
            <a:pPr lvl="1"/>
            <a:r>
              <a:rPr lang="en-US" altLang="es-CL"/>
              <a:t>Second level</a:t>
            </a:r>
          </a:p>
          <a:p>
            <a:pPr lvl="2"/>
            <a:r>
              <a:rPr lang="en-US" altLang="es-CL"/>
              <a:t>Third level</a:t>
            </a:r>
          </a:p>
          <a:p>
            <a:pPr lvl="3"/>
            <a:r>
              <a:rPr lang="en-US" altLang="es-CL"/>
              <a:t>Fourth level</a:t>
            </a:r>
          </a:p>
          <a:p>
            <a:pPr lvl="4"/>
            <a:r>
              <a:rPr lang="en-US" altLang="es-CL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44417" y="6527803"/>
            <a:ext cx="2844800" cy="1936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rgbClr val="898989"/>
                </a:solidFill>
                <a:latin typeface="Verdana" panose="020B0604030504040204" pitchFamily="34" charset="0"/>
                <a:ea typeface="ヒラギノ角ゴ Pro W3" charset="-128"/>
                <a:cs typeface="+mn-cs"/>
              </a:defRPr>
            </a:lvl1pPr>
          </a:lstStyle>
          <a:p>
            <a:pPr>
              <a:defRPr/>
            </a:pPr>
            <a:fld id="{224040DD-78D6-4B57-926A-6A980DD2F954}" type="slidenum">
              <a:rPr lang="en-US" altLang="es-CL"/>
              <a:pPr>
                <a:defRPr/>
              </a:pPr>
              <a:t>‹Nº›</a:t>
            </a:fld>
            <a:endParaRPr lang="en-US" altLang="es-CL"/>
          </a:p>
        </p:txBody>
      </p:sp>
      <p:sp>
        <p:nvSpPr>
          <p:cNvPr id="2053" name="Rectangle 6"/>
          <p:cNvSpPr>
            <a:spLocks noChangeArrowheads="1"/>
          </p:cNvSpPr>
          <p:nvPr userDrawn="1"/>
        </p:nvSpPr>
        <p:spPr bwMode="auto">
          <a:xfrm>
            <a:off x="11218335" y="-6350"/>
            <a:ext cx="378884" cy="866775"/>
          </a:xfrm>
          <a:prstGeom prst="rect">
            <a:avLst/>
          </a:prstGeom>
          <a:solidFill>
            <a:srgbClr val="006CB7"/>
          </a:solidFill>
          <a:ln>
            <a:noFill/>
          </a:ln>
          <a:effectLst>
            <a:outerShdw dist="38100" dir="2700000" algn="br" rotWithShape="0">
              <a:srgbClr val="808080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9pPr>
          </a:lstStyle>
          <a:p>
            <a:pPr eaLnBrk="1" hangingPunct="1">
              <a:defRPr/>
            </a:pPr>
            <a:endParaRPr lang="es-ES" altLang="es-CL" sz="1800">
              <a:solidFill>
                <a:srgbClr val="FFFFFF"/>
              </a:solidFill>
              <a:latin typeface="Calibri" panose="020F0502020204030204" pitchFamily="34" charset="0"/>
              <a:cs typeface="+mn-cs"/>
            </a:endParaRPr>
          </a:p>
        </p:txBody>
      </p:sp>
      <p:sp>
        <p:nvSpPr>
          <p:cNvPr id="2054" name="Rectangle 7"/>
          <p:cNvSpPr>
            <a:spLocks noChangeArrowheads="1"/>
          </p:cNvSpPr>
          <p:nvPr userDrawn="1"/>
        </p:nvSpPr>
        <p:spPr bwMode="auto">
          <a:xfrm>
            <a:off x="11597219" y="3"/>
            <a:ext cx="463549" cy="860425"/>
          </a:xfrm>
          <a:prstGeom prst="rect">
            <a:avLst/>
          </a:prstGeom>
          <a:solidFill>
            <a:srgbClr val="EF4144"/>
          </a:solidFill>
          <a:ln>
            <a:noFill/>
          </a:ln>
          <a:effectLst>
            <a:outerShdw dist="38100" dir="2700000" rotWithShape="0">
              <a:srgbClr val="808080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9pPr>
          </a:lstStyle>
          <a:p>
            <a:pPr eaLnBrk="1" hangingPunct="1">
              <a:defRPr/>
            </a:pPr>
            <a:endParaRPr lang="es-ES" altLang="es-CL" sz="1800">
              <a:solidFill>
                <a:srgbClr val="FFFFFF"/>
              </a:solidFill>
              <a:latin typeface="Calibri" panose="020F0502020204030204" pitchFamily="34" charset="0"/>
              <a:cs typeface="+mn-cs"/>
            </a:endParaRPr>
          </a:p>
        </p:txBody>
      </p:sp>
      <p:sp>
        <p:nvSpPr>
          <p:cNvPr id="2055" name="Rectangle 9"/>
          <p:cNvSpPr>
            <a:spLocks noChangeArrowheads="1"/>
          </p:cNvSpPr>
          <p:nvPr userDrawn="1"/>
        </p:nvSpPr>
        <p:spPr bwMode="auto">
          <a:xfrm>
            <a:off x="11218335" y="6400800"/>
            <a:ext cx="378884" cy="457200"/>
          </a:xfrm>
          <a:prstGeom prst="rect">
            <a:avLst/>
          </a:prstGeom>
          <a:solidFill>
            <a:srgbClr val="006CB7"/>
          </a:solidFill>
          <a:ln>
            <a:noFill/>
          </a:ln>
          <a:effectLst>
            <a:outerShdw dist="38100" dir="12899965" algn="br" rotWithShape="0">
              <a:srgbClr val="808080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9pPr>
          </a:lstStyle>
          <a:p>
            <a:pPr eaLnBrk="1" hangingPunct="1">
              <a:defRPr/>
            </a:pPr>
            <a:endParaRPr lang="es-ES" altLang="es-CL" sz="1800">
              <a:solidFill>
                <a:srgbClr val="FFFFFF"/>
              </a:solidFill>
              <a:latin typeface="Calibri" panose="020F0502020204030204" pitchFamily="34" charset="0"/>
              <a:cs typeface="+mn-cs"/>
            </a:endParaRPr>
          </a:p>
        </p:txBody>
      </p:sp>
      <p:sp>
        <p:nvSpPr>
          <p:cNvPr id="2056" name="Rectangle 10"/>
          <p:cNvSpPr>
            <a:spLocks noChangeArrowheads="1"/>
          </p:cNvSpPr>
          <p:nvPr userDrawn="1"/>
        </p:nvSpPr>
        <p:spPr bwMode="auto">
          <a:xfrm>
            <a:off x="11597219" y="6400800"/>
            <a:ext cx="463549" cy="457200"/>
          </a:xfrm>
          <a:prstGeom prst="rect">
            <a:avLst/>
          </a:prstGeom>
          <a:solidFill>
            <a:srgbClr val="EF4144"/>
          </a:solidFill>
          <a:ln>
            <a:noFill/>
          </a:ln>
          <a:effectLst>
            <a:outerShdw dist="38100" dir="12899965" rotWithShape="0">
              <a:srgbClr val="808080">
                <a:alpha val="25000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9pPr>
          </a:lstStyle>
          <a:p>
            <a:pPr eaLnBrk="1" hangingPunct="1">
              <a:defRPr/>
            </a:pPr>
            <a:endParaRPr lang="es-ES" altLang="es-CL" sz="1800">
              <a:solidFill>
                <a:srgbClr val="FFFFFF"/>
              </a:solidFill>
              <a:latin typeface="Calibri" panose="020F0502020204030204" pitchFamily="34" charset="0"/>
              <a:cs typeface="+mn-cs"/>
            </a:endParaRPr>
          </a:p>
        </p:txBody>
      </p:sp>
      <p:sp>
        <p:nvSpPr>
          <p:cNvPr id="12" name="CuadroTexto 11"/>
          <p:cNvSpPr txBox="1"/>
          <p:nvPr userDrawn="1"/>
        </p:nvSpPr>
        <p:spPr>
          <a:xfrm>
            <a:off x="177800" y="6494463"/>
            <a:ext cx="3683000" cy="246062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ヒラギノ角ゴ Pro W3" charset="0"/>
                <a:cs typeface="ヒラギノ角ゴ Pro W3" charset="0"/>
              </a:defRPr>
            </a:lvl9pPr>
          </a:lstStyle>
          <a:p>
            <a:pPr eaLnBrk="1" hangingPunct="1">
              <a:defRPr/>
            </a:pPr>
            <a:r>
              <a:rPr lang="es-ES_tradnl" sz="1000">
                <a:solidFill>
                  <a:srgbClr val="7F7F7F"/>
                </a:solidFill>
                <a:latin typeface="Verdana" charset="0"/>
                <a:cs typeface="Verdana" charset="0"/>
              </a:rPr>
              <a:t>Gobierno de Chile / Ministerio de Salud</a:t>
            </a:r>
          </a:p>
        </p:txBody>
      </p:sp>
    </p:spTree>
    <p:extLst>
      <p:ext uri="{BB962C8B-B14F-4D97-AF65-F5344CB8AC3E}">
        <p14:creationId xmlns:p14="http://schemas.microsoft.com/office/powerpoint/2010/main" val="2757586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2400" kern="1200">
          <a:solidFill>
            <a:srgbClr val="006CB7"/>
          </a:solidFill>
          <a:latin typeface="Verdana"/>
          <a:ea typeface="ヒラギノ角ゴ Pro W3" charset="-128"/>
          <a:cs typeface="Verdana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  <a:cs typeface="Verdana" pitchFamily="34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2400">
          <a:solidFill>
            <a:srgbClr val="006CB7"/>
          </a:solidFill>
          <a:latin typeface="Verdana" charset="0"/>
          <a:ea typeface="ヒラギノ角ゴ Pro W3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rgbClr val="595959"/>
          </a:solidFill>
          <a:latin typeface="Verdana"/>
          <a:ea typeface="ヒラギノ角ゴ Pro W3" charset="-128"/>
          <a:cs typeface="Verdana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rgbClr val="595959"/>
          </a:solidFill>
          <a:latin typeface="Verdana"/>
          <a:ea typeface="ヒラギノ角ゴ Pro W3" charset="-128"/>
          <a:cs typeface="Verdana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600" kern="1200">
          <a:solidFill>
            <a:srgbClr val="595959"/>
          </a:solidFill>
          <a:latin typeface="Verdana"/>
          <a:ea typeface="ヒラギノ角ゴ Pro W3" charset="-128"/>
          <a:cs typeface="Verdana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400" kern="1200">
          <a:solidFill>
            <a:srgbClr val="595959"/>
          </a:solidFill>
          <a:latin typeface="Verdana"/>
          <a:ea typeface="ヒラギノ角ゴ Pro W3" charset="-128"/>
          <a:cs typeface="Verdana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400" kern="1200">
          <a:solidFill>
            <a:srgbClr val="595959"/>
          </a:solidFill>
          <a:latin typeface="Verdana"/>
          <a:ea typeface="ヒラギノ角ゴ Pro W3" charset="-128"/>
          <a:cs typeface="Verdan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2200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en.m.wikipedia.org/wiki/File:Bueno-verde.png" TargetMode="External"/><Relationship Id="rId3" Type="http://schemas.openxmlformats.org/officeDocument/2006/relationships/diagramLayout" Target="../diagrams/layout1.xml"/><Relationship Id="rId7" Type="http://schemas.openxmlformats.org/officeDocument/2006/relationships/image" Target="../media/image4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9482583" y="5542635"/>
            <a:ext cx="22637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s-ES" sz="1200" b="1" dirty="0">
                <a:solidFill>
                  <a:srgbClr val="525252"/>
                </a:solidFill>
                <a:latin typeface="Arial" charset="0"/>
                <a:ea typeface="Arial" charset="0"/>
                <a:cs typeface="Arial" charset="0"/>
              </a:rPr>
              <a:t>Fondo Nacional de Salud</a:t>
            </a:r>
          </a:p>
          <a:p>
            <a:pPr algn="r"/>
            <a:r>
              <a:rPr lang="es-ES" sz="1200" dirty="0">
                <a:solidFill>
                  <a:srgbClr val="525252"/>
                </a:solidFill>
                <a:latin typeface="Arial" charset="0"/>
                <a:ea typeface="Arial" charset="0"/>
                <a:cs typeface="Arial" charset="0"/>
              </a:rPr>
              <a:t>Santiago, 26 de Junio de 2020</a:t>
            </a:r>
          </a:p>
        </p:txBody>
      </p:sp>
      <p:sp>
        <p:nvSpPr>
          <p:cNvPr id="3" name="3 Marcador de contenido"/>
          <p:cNvSpPr txBox="1">
            <a:spLocks/>
          </p:cNvSpPr>
          <p:nvPr/>
        </p:nvSpPr>
        <p:spPr>
          <a:xfrm>
            <a:off x="595191" y="3516852"/>
            <a:ext cx="11005138" cy="9810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s-ES_tradnl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s-ES_tradnl" sz="2800" dirty="0">
              <a:solidFill>
                <a:srgbClr val="525252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4" name="3 Marcador de contenido"/>
          <p:cNvSpPr txBox="1">
            <a:spLocks/>
          </p:cNvSpPr>
          <p:nvPr/>
        </p:nvSpPr>
        <p:spPr>
          <a:xfrm>
            <a:off x="364076" y="2029968"/>
            <a:ext cx="11467368" cy="24679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s-ES_tradnl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CL" sz="4400" b="1" spc="-150" dirty="0">
                <a:solidFill>
                  <a:srgbClr val="0063AE"/>
                </a:solidFill>
                <a:latin typeface="Candara" panose="020E0502030303020204" pitchFamily="34" charset="0"/>
                <a:ea typeface="Arial Black" charset="0"/>
                <a:cs typeface="Arial Black" charset="0"/>
              </a:rPr>
              <a:t>Propuesta Ajuste CDC 2020</a:t>
            </a:r>
          </a:p>
        </p:txBody>
      </p:sp>
    </p:spTree>
    <p:extLst>
      <p:ext uri="{BB962C8B-B14F-4D97-AF65-F5344CB8AC3E}">
        <p14:creationId xmlns:p14="http://schemas.microsoft.com/office/powerpoint/2010/main" val="1658036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6352EB-7B1B-4770-8C5E-FC76BC0550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3236"/>
            <a:ext cx="10515600" cy="833054"/>
          </a:xfrm>
        </p:spPr>
        <p:txBody>
          <a:bodyPr/>
          <a:lstStyle/>
          <a:p>
            <a:r>
              <a:rPr lang="es-CL" sz="2800" b="1" dirty="0">
                <a:solidFill>
                  <a:srgbClr val="0063AE"/>
                </a:solidFill>
                <a:latin typeface="Arial Black" charset="0"/>
              </a:rPr>
              <a:t>PROCESO AJUSTE DE METAS CDC 2020</a:t>
            </a:r>
          </a:p>
        </p:txBody>
      </p:sp>
      <p:graphicFrame>
        <p:nvGraphicFramePr>
          <p:cNvPr id="4" name="Marcador de contenido 3">
            <a:extLst>
              <a:ext uri="{FF2B5EF4-FFF2-40B4-BE49-F238E27FC236}">
                <a16:creationId xmlns:a16="http://schemas.microsoft.com/office/drawing/2014/main" id="{5B7AB65E-8301-486C-9380-A2FFB7CE16F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5483345"/>
              </p:ext>
            </p:extLst>
          </p:nvPr>
        </p:nvGraphicFramePr>
        <p:xfrm>
          <a:off x="313128" y="1030094"/>
          <a:ext cx="11272345" cy="56046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Bocadillo: rectángulo 2">
            <a:extLst>
              <a:ext uri="{FF2B5EF4-FFF2-40B4-BE49-F238E27FC236}">
                <a16:creationId xmlns:a16="http://schemas.microsoft.com/office/drawing/2014/main" id="{3F635829-FABA-440C-A4E1-1F78EA8A71BB}"/>
              </a:ext>
            </a:extLst>
          </p:cNvPr>
          <p:cNvSpPr/>
          <p:nvPr/>
        </p:nvSpPr>
        <p:spPr>
          <a:xfrm>
            <a:off x="3641834" y="4414345"/>
            <a:ext cx="3641835" cy="2015467"/>
          </a:xfrm>
          <a:prstGeom prst="wedgeRectCallout">
            <a:avLst>
              <a:gd name="adj1" fmla="val -54793"/>
              <a:gd name="adj2" fmla="val -26297"/>
            </a:avLst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buAutoNum type="arabicPeriod"/>
            </a:pPr>
            <a:r>
              <a:rPr lang="es-ES" dirty="0"/>
              <a:t>causas externas, </a:t>
            </a:r>
          </a:p>
          <a:p>
            <a:pPr marL="342900" indent="-342900" algn="just">
              <a:buAutoNum type="arabicPeriod"/>
            </a:pPr>
            <a:r>
              <a:rPr lang="es-ES" dirty="0"/>
              <a:t>Fuerza mayor o </a:t>
            </a:r>
          </a:p>
          <a:p>
            <a:pPr marL="342900" indent="-342900" algn="just">
              <a:buAutoNum type="arabicPeriod"/>
            </a:pPr>
            <a:r>
              <a:rPr lang="es-ES" dirty="0"/>
              <a:t>caso fortuito, </a:t>
            </a:r>
          </a:p>
          <a:p>
            <a:pPr marL="342900" indent="-342900" algn="just">
              <a:buAutoNum type="arabicPeriod"/>
            </a:pPr>
            <a:r>
              <a:rPr lang="es-ES" dirty="0"/>
              <a:t>Reducciones forzosas en el presupuesto dispuestas por la autoridad Financiera.  (Art. 20) </a:t>
            </a:r>
            <a:r>
              <a:rPr lang="es-ES" dirty="0" err="1"/>
              <a:t>Regl</a:t>
            </a:r>
            <a:r>
              <a:rPr lang="es-ES" dirty="0"/>
              <a:t>. 983.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9EC9185F-4DF2-43E7-BBC8-E65ABC3638E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837473B0-CC2E-450A-ABE3-18F120FF3D39}">
                <a1611:picAttrSrcUrl xmlns:a1611="http://schemas.microsoft.com/office/drawing/2016/11/main" r:id="rId8"/>
              </a:ext>
            </a:extLst>
          </a:blip>
          <a:stretch>
            <a:fillRect/>
          </a:stretch>
        </p:blipFill>
        <p:spPr>
          <a:xfrm>
            <a:off x="199582" y="1805770"/>
            <a:ext cx="406945" cy="479628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96C1B6E5-97C3-413C-8C3C-6A87A3A6071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837473B0-CC2E-450A-ABE3-18F120FF3D39}">
                <a1611:picAttrSrcUrl xmlns:a1611="http://schemas.microsoft.com/office/drawing/2016/11/main" r:id="rId8"/>
              </a:ext>
            </a:extLst>
          </a:blip>
          <a:stretch>
            <a:fillRect/>
          </a:stretch>
        </p:blipFill>
        <p:spPr>
          <a:xfrm>
            <a:off x="196509" y="4578627"/>
            <a:ext cx="406945" cy="479628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E1CF5C65-187A-4939-AA2A-9E1EA4AD3ED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837473B0-CC2E-450A-ABE3-18F120FF3D39}">
                <a1611:picAttrSrcUrl xmlns:a1611="http://schemas.microsoft.com/office/drawing/2016/11/main" r:id="rId8"/>
              </a:ext>
            </a:extLst>
          </a:blip>
          <a:stretch>
            <a:fillRect/>
          </a:stretch>
        </p:blipFill>
        <p:spPr>
          <a:xfrm>
            <a:off x="196508" y="5182264"/>
            <a:ext cx="406945" cy="479628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F6A401FE-37BC-4E84-9E6F-352D549BA23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837473B0-CC2E-450A-ABE3-18F120FF3D39}">
                <a1611:picAttrSrcUrl xmlns:a1611="http://schemas.microsoft.com/office/drawing/2016/11/main" r:id="rId8"/>
              </a:ext>
            </a:extLst>
          </a:blip>
          <a:stretch>
            <a:fillRect/>
          </a:stretch>
        </p:blipFill>
        <p:spPr>
          <a:xfrm>
            <a:off x="199582" y="5814292"/>
            <a:ext cx="406945" cy="479628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677D0DAE-D7A9-4BA4-A44E-0B7D5E299FB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837473B0-CC2E-450A-ABE3-18F120FF3D39}">
                <a1611:picAttrSrcUrl xmlns:a1611="http://schemas.microsoft.com/office/drawing/2016/11/main" r:id="rId8"/>
              </a:ext>
            </a:extLst>
          </a:blip>
          <a:stretch>
            <a:fillRect/>
          </a:stretch>
        </p:blipFill>
        <p:spPr>
          <a:xfrm>
            <a:off x="3641834" y="2364309"/>
            <a:ext cx="406945" cy="479628"/>
          </a:xfrm>
          <a:prstGeom prst="rect">
            <a:avLst/>
          </a:prstGeom>
        </p:spPr>
      </p:pic>
      <p:pic>
        <p:nvPicPr>
          <p:cNvPr id="13" name="Imagen 12">
            <a:extLst>
              <a:ext uri="{FF2B5EF4-FFF2-40B4-BE49-F238E27FC236}">
                <a16:creationId xmlns:a16="http://schemas.microsoft.com/office/drawing/2014/main" id="{B457714C-0134-4C86-A308-FC3DA30A914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837473B0-CC2E-450A-ABE3-18F120FF3D39}">
                <a1611:picAttrSrcUrl xmlns:a1611="http://schemas.microsoft.com/office/drawing/2016/11/main" r:id="rId8"/>
              </a:ext>
            </a:extLst>
          </a:blip>
          <a:stretch>
            <a:fillRect/>
          </a:stretch>
        </p:blipFill>
        <p:spPr>
          <a:xfrm>
            <a:off x="3641834" y="3407328"/>
            <a:ext cx="406945" cy="479628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id="{59126372-20D5-4574-8ADE-BEE71568A2B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837473B0-CC2E-450A-ABE3-18F120FF3D39}">
                <a1611:picAttrSrcUrl xmlns:a1611="http://schemas.microsoft.com/office/drawing/2016/11/main" r:id="rId8"/>
              </a:ext>
            </a:extLst>
          </a:blip>
          <a:stretch>
            <a:fillRect/>
          </a:stretch>
        </p:blipFill>
        <p:spPr>
          <a:xfrm>
            <a:off x="7163878" y="2965517"/>
            <a:ext cx="406945" cy="479628"/>
          </a:xfrm>
          <a:prstGeom prst="rect">
            <a:avLst/>
          </a:prstGeom>
        </p:spPr>
      </p:pic>
      <p:pic>
        <p:nvPicPr>
          <p:cNvPr id="15" name="Imagen 14">
            <a:extLst>
              <a:ext uri="{FF2B5EF4-FFF2-40B4-BE49-F238E27FC236}">
                <a16:creationId xmlns:a16="http://schemas.microsoft.com/office/drawing/2014/main" id="{C42657CE-9E47-4E3C-8507-2737F541740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837473B0-CC2E-450A-ABE3-18F120FF3D39}">
                <a1611:picAttrSrcUrl xmlns:a1611="http://schemas.microsoft.com/office/drawing/2016/11/main" r:id="rId8"/>
              </a:ext>
            </a:extLst>
          </a:blip>
          <a:stretch>
            <a:fillRect/>
          </a:stretch>
        </p:blipFill>
        <p:spPr>
          <a:xfrm>
            <a:off x="7160805" y="3605713"/>
            <a:ext cx="406945" cy="479628"/>
          </a:xfrm>
          <a:prstGeom prst="rect">
            <a:avLst/>
          </a:prstGeom>
        </p:spPr>
      </p:pic>
      <p:pic>
        <p:nvPicPr>
          <p:cNvPr id="16" name="Imagen 15">
            <a:extLst>
              <a:ext uri="{FF2B5EF4-FFF2-40B4-BE49-F238E27FC236}">
                <a16:creationId xmlns:a16="http://schemas.microsoft.com/office/drawing/2014/main" id="{7F4B5E14-2862-4C52-A158-7504453A5DF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837473B0-CC2E-450A-ABE3-18F120FF3D39}">
                <a1611:picAttrSrcUrl xmlns:a1611="http://schemas.microsoft.com/office/drawing/2016/11/main" r:id="rId8"/>
              </a:ext>
            </a:extLst>
          </a:blip>
          <a:stretch>
            <a:fillRect/>
          </a:stretch>
        </p:blipFill>
        <p:spPr>
          <a:xfrm>
            <a:off x="7193742" y="4235550"/>
            <a:ext cx="406945" cy="479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6002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A6A90EB-E9FA-467D-AE35-22F9AE63B99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CA6A90EB-E9FA-467D-AE35-22F9AE63B99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B64D5EA-1757-4928-850A-169D37C6C31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1B64D5EA-1757-4928-850A-169D37C6C31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445F8E6-D395-4BBE-A8AB-D2303DBB1F3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">
                                            <p:graphicEl>
                                              <a:dgm id="{7445F8E6-D395-4BBE-A8AB-D2303DBB1F3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E387107-22E8-4E8C-BB98-37CC2E5C0CA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">
                                            <p:graphicEl>
                                              <a:dgm id="{5E387107-22E8-4E8C-BB98-37CC2E5C0CA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CCB9F09-AA10-4B54-833E-7D58A2A7E3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4">
                                            <p:graphicEl>
                                              <a:dgm id="{9CCB9F09-AA10-4B54-833E-7D58A2A7E3D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883A342-B703-4C8F-87BB-D9A6BEA6752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4">
                                            <p:graphicEl>
                                              <a:dgm id="{E883A342-B703-4C8F-87BB-D9A6BEA6752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 uiExpand="1">
        <p:bldSub>
          <a:bldDgm bld="one"/>
        </p:bldSub>
      </p:bldGraphic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4A9D60-2275-43AA-B7DF-64082AC386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202" y="152400"/>
            <a:ext cx="10886017" cy="655983"/>
          </a:xfrm>
        </p:spPr>
        <p:txBody>
          <a:bodyPr/>
          <a:lstStyle/>
          <a:p>
            <a:r>
              <a:rPr lang="es-CL" b="1" dirty="0"/>
              <a:t>Equipo 1 Procesos Estratégicos</a:t>
            </a:r>
            <a:br>
              <a:rPr lang="es-CL" dirty="0"/>
            </a:br>
            <a:r>
              <a:rPr lang="es-CL" dirty="0"/>
              <a:t>Total Metas: 6</a:t>
            </a: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E5D854A7-EFA8-40C6-A47D-E3729DD04A50}"/>
              </a:ext>
            </a:extLst>
          </p:cNvPr>
          <p:cNvSpPr txBox="1">
            <a:spLocks/>
          </p:cNvSpPr>
          <p:nvPr/>
        </p:nvSpPr>
        <p:spPr bwMode="auto">
          <a:xfrm>
            <a:off x="172276" y="1099927"/>
            <a:ext cx="10886017" cy="6559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6CB7"/>
                </a:solidFill>
                <a:latin typeface="Verdana"/>
                <a:ea typeface="ヒラギノ角ゴ Pro W3" charset="-128"/>
                <a:cs typeface="Verdana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5pPr>
            <a:lvl6pPr marL="457200" algn="l" defTabSz="457200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6pPr>
            <a:lvl7pPr marL="914400" algn="l" defTabSz="457200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7pPr>
            <a:lvl8pPr marL="1371600" algn="l" defTabSz="457200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8pPr>
            <a:lvl9pPr marL="1828800" algn="l" defTabSz="457200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9pPr>
          </a:lstStyle>
          <a:p>
            <a:r>
              <a:rPr lang="es-CL" dirty="0"/>
              <a:t>Cambios de Metas o Indicadores</a:t>
            </a:r>
          </a:p>
          <a:p>
            <a:endParaRPr lang="es-CL" dirty="0"/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1712A747-13CC-4A05-A4B7-35683897FC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1089073"/>
              </p:ext>
            </p:extLst>
          </p:nvPr>
        </p:nvGraphicFramePr>
        <p:xfrm>
          <a:off x="203202" y="1795672"/>
          <a:ext cx="11445458" cy="3602187"/>
        </p:xfrm>
        <a:graphic>
          <a:graphicData uri="http://schemas.openxmlformats.org/drawingml/2006/table">
            <a:tbl>
              <a:tblPr/>
              <a:tblGrid>
                <a:gridCol w="287128">
                  <a:extLst>
                    <a:ext uri="{9D8B030D-6E8A-4147-A177-3AD203B41FA5}">
                      <a16:colId xmlns:a16="http://schemas.microsoft.com/office/drawing/2014/main" val="2246208625"/>
                    </a:ext>
                  </a:extLst>
                </a:gridCol>
                <a:gridCol w="1471096">
                  <a:extLst>
                    <a:ext uri="{9D8B030D-6E8A-4147-A177-3AD203B41FA5}">
                      <a16:colId xmlns:a16="http://schemas.microsoft.com/office/drawing/2014/main" val="1229748662"/>
                    </a:ext>
                  </a:extLst>
                </a:gridCol>
                <a:gridCol w="2450860">
                  <a:extLst>
                    <a:ext uri="{9D8B030D-6E8A-4147-A177-3AD203B41FA5}">
                      <a16:colId xmlns:a16="http://schemas.microsoft.com/office/drawing/2014/main" val="4224630960"/>
                    </a:ext>
                  </a:extLst>
                </a:gridCol>
                <a:gridCol w="2144501">
                  <a:extLst>
                    <a:ext uri="{9D8B030D-6E8A-4147-A177-3AD203B41FA5}">
                      <a16:colId xmlns:a16="http://schemas.microsoft.com/office/drawing/2014/main" val="808599258"/>
                    </a:ext>
                  </a:extLst>
                </a:gridCol>
                <a:gridCol w="3247586">
                  <a:extLst>
                    <a:ext uri="{9D8B030D-6E8A-4147-A177-3AD203B41FA5}">
                      <a16:colId xmlns:a16="http://schemas.microsoft.com/office/drawing/2014/main" val="2311586704"/>
                    </a:ext>
                  </a:extLst>
                </a:gridCol>
                <a:gridCol w="1844287">
                  <a:extLst>
                    <a:ext uri="{9D8B030D-6E8A-4147-A177-3AD203B41FA5}">
                      <a16:colId xmlns:a16="http://schemas.microsoft.com/office/drawing/2014/main" val="3601705855"/>
                    </a:ext>
                  </a:extLst>
                </a:gridCol>
              </a:tblGrid>
              <a:tr h="302812">
                <a:tc>
                  <a:txBody>
                    <a:bodyPr/>
                    <a:lstStyle/>
                    <a:p>
                      <a:pPr algn="ctr" fontAlgn="t"/>
                      <a:r>
                        <a:rPr lang="es-CL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N°</a:t>
                      </a:r>
                    </a:p>
                  </a:txBody>
                  <a:tcPr marL="36000" marR="3600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Meta</a:t>
                      </a:r>
                    </a:p>
                  </a:txBody>
                  <a:tcPr marL="36000" marR="3600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Nombre Indicador</a:t>
                      </a:r>
                    </a:p>
                  </a:txBody>
                  <a:tcPr marL="36000" marR="3600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Ajuste de Meta</a:t>
                      </a:r>
                    </a:p>
                  </a:txBody>
                  <a:tcPr marL="36000" marR="3600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Nombre Nuevo Indicador</a:t>
                      </a:r>
                    </a:p>
                  </a:txBody>
                  <a:tcPr marL="36000" marR="3600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División Responsable</a:t>
                      </a:r>
                    </a:p>
                  </a:txBody>
                  <a:tcPr marL="36000" marR="3600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9387343"/>
                  </a:ext>
                </a:extLst>
              </a:tr>
              <a:tr h="2009690">
                <a:tc>
                  <a:txBody>
                    <a:bodyPr/>
                    <a:lstStyle/>
                    <a:p>
                      <a:pPr algn="ctr" fontAlgn="t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36000" marR="3600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Proponer aumento del número de Paquetes de Prestaciones MLE disponibles para los Asegurados Fonasa para el 2021</a:t>
                      </a:r>
                    </a:p>
                  </a:txBody>
                  <a:tcPr marL="36000" marR="3600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Porcentaje de aumento del número de Paquete de Prestaciones MLE propuesta en la formulación del proyecto presupuestario 2021</a:t>
                      </a:r>
                      <a:b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t"/>
                      <a:r>
                        <a:rPr lang="es-E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Valor esperado:  9%</a:t>
                      </a:r>
                      <a:b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 cambia Indicador, fórmula de cálculo, Medios de Verificación.</a:t>
                      </a:r>
                    </a:p>
                  </a:txBody>
                  <a:tcPr marL="36000" marR="3600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Porcentaje de aumento del número de Paquete de Prestaciones MLE propuestos al director de Fonasa.</a:t>
                      </a:r>
                      <a:br>
                        <a:rPr lang="es-ES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br>
                        <a:rPr lang="es-ES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es-ES" sz="14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t"/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t"/>
                      <a:r>
                        <a:rPr lang="es-E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Valor esperado:  9%</a:t>
                      </a:r>
                    </a:p>
                  </a:txBody>
                  <a:tcPr marL="36000" marR="3600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División Desarrollo Institucional</a:t>
                      </a:r>
                    </a:p>
                  </a:txBody>
                  <a:tcPr marL="36000" marR="3600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9469762"/>
                  </a:ext>
                </a:extLst>
              </a:tr>
              <a:tr h="1211247">
                <a:tc>
                  <a:txBody>
                    <a:bodyPr/>
                    <a:lstStyle/>
                    <a:p>
                      <a:pPr algn="ctr" fontAlgn="t"/>
                      <a:r>
                        <a:rPr lang="es-CL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Diseñar y elaborar Cuadro de mando integral Fonasa y publicación en intranet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Porcentaje de cumplimiento de las publicaciones realizadas del CMI</a:t>
                      </a:r>
                      <a:br>
                        <a:rPr lang="es-E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</a:br>
                      <a:br>
                        <a:rPr lang="es-E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</a:br>
                      <a:br>
                        <a:rPr lang="es-E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</a:br>
                      <a:r>
                        <a:rPr lang="es-ES" sz="14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 elimina la meta, ya que, no resulta conveniente en el escenario actual, trabajar en el diseño de un CMI Institucional.</a:t>
                      </a:r>
                    </a:p>
                  </a:txBody>
                  <a:tcPr marL="36000" marR="3600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Se elimina </a:t>
                      </a:r>
                    </a:p>
                  </a:txBody>
                  <a:tcPr marL="36000" marR="3600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Departamento de Proyectos Estratégicos y Control de Gestión</a:t>
                      </a:r>
                    </a:p>
                  </a:txBody>
                  <a:tcPr marL="36000" marR="3600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1155024"/>
                  </a:ext>
                </a:extLst>
              </a:tr>
            </a:tbl>
          </a:graphicData>
        </a:graphic>
      </p:graphicFrame>
      <p:sp>
        <p:nvSpPr>
          <p:cNvPr id="7" name="Marcador de contenido 2">
            <a:extLst>
              <a:ext uri="{FF2B5EF4-FFF2-40B4-BE49-F238E27FC236}">
                <a16:creationId xmlns:a16="http://schemas.microsoft.com/office/drawing/2014/main" id="{526F6684-7CF4-4BB3-BA40-7044858C27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3202" y="5569916"/>
            <a:ext cx="11445458" cy="655984"/>
          </a:xfrm>
        </p:spPr>
        <p:txBody>
          <a:bodyPr/>
          <a:lstStyle/>
          <a:p>
            <a:r>
              <a:rPr lang="es-CL" sz="1800" dirty="0">
                <a:solidFill>
                  <a:schemeClr val="tx1"/>
                </a:solidFill>
              </a:rPr>
              <a:t>El resto de las Metas e Indicadores tiene ajustes o precisiones en sus Medios de Verificación o Notas Técnicas.</a:t>
            </a:r>
          </a:p>
        </p:txBody>
      </p:sp>
    </p:spTree>
    <p:extLst>
      <p:ext uri="{BB962C8B-B14F-4D97-AF65-F5344CB8AC3E}">
        <p14:creationId xmlns:p14="http://schemas.microsoft.com/office/powerpoint/2010/main" val="35307205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4A9D60-2275-43AA-B7DF-64082AC386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202" y="152400"/>
            <a:ext cx="10886017" cy="655983"/>
          </a:xfrm>
        </p:spPr>
        <p:txBody>
          <a:bodyPr/>
          <a:lstStyle/>
          <a:p>
            <a:r>
              <a:rPr lang="es-CL" b="1" dirty="0"/>
              <a:t>Equipo 2 Procesos de Negocios</a:t>
            </a:r>
            <a:br>
              <a:rPr lang="es-CL" dirty="0"/>
            </a:br>
            <a:r>
              <a:rPr lang="es-CL" dirty="0"/>
              <a:t>Total Metas: 3</a:t>
            </a: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E5D854A7-EFA8-40C6-A47D-E3729DD04A50}"/>
              </a:ext>
            </a:extLst>
          </p:cNvPr>
          <p:cNvSpPr txBox="1">
            <a:spLocks/>
          </p:cNvSpPr>
          <p:nvPr/>
        </p:nvSpPr>
        <p:spPr bwMode="auto">
          <a:xfrm>
            <a:off x="172276" y="1152936"/>
            <a:ext cx="10886017" cy="6559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6CB7"/>
                </a:solidFill>
                <a:latin typeface="Verdana"/>
                <a:ea typeface="ヒラギノ角ゴ Pro W3" charset="-128"/>
                <a:cs typeface="Verdana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5pPr>
            <a:lvl6pPr marL="457200" algn="l" defTabSz="457200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6pPr>
            <a:lvl7pPr marL="914400" algn="l" defTabSz="457200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7pPr>
            <a:lvl8pPr marL="1371600" algn="l" defTabSz="457200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8pPr>
            <a:lvl9pPr marL="1828800" algn="l" defTabSz="457200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9pPr>
          </a:lstStyle>
          <a:p>
            <a:r>
              <a:rPr lang="es-CL" dirty="0"/>
              <a:t>Cambios de Metas o Indicadores</a:t>
            </a:r>
          </a:p>
          <a:p>
            <a:endParaRPr lang="es-CL" dirty="0"/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1712A747-13CC-4A05-A4B7-35683897FC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0889968"/>
              </p:ext>
            </p:extLst>
          </p:nvPr>
        </p:nvGraphicFramePr>
        <p:xfrm>
          <a:off x="343865" y="1795672"/>
          <a:ext cx="11304795" cy="2416753"/>
        </p:xfrm>
        <a:graphic>
          <a:graphicData uri="http://schemas.openxmlformats.org/drawingml/2006/table">
            <a:tbl>
              <a:tblPr/>
              <a:tblGrid>
                <a:gridCol w="217333">
                  <a:extLst>
                    <a:ext uri="{9D8B030D-6E8A-4147-A177-3AD203B41FA5}">
                      <a16:colId xmlns:a16="http://schemas.microsoft.com/office/drawing/2014/main" val="2246208625"/>
                    </a:ext>
                  </a:extLst>
                </a:gridCol>
                <a:gridCol w="1620792">
                  <a:extLst>
                    <a:ext uri="{9D8B030D-6E8A-4147-A177-3AD203B41FA5}">
                      <a16:colId xmlns:a16="http://schemas.microsoft.com/office/drawing/2014/main" val="1229748662"/>
                    </a:ext>
                  </a:extLst>
                </a:gridCol>
                <a:gridCol w="2395058">
                  <a:extLst>
                    <a:ext uri="{9D8B030D-6E8A-4147-A177-3AD203B41FA5}">
                      <a16:colId xmlns:a16="http://schemas.microsoft.com/office/drawing/2014/main" val="4224630960"/>
                    </a:ext>
                  </a:extLst>
                </a:gridCol>
                <a:gridCol w="2095674">
                  <a:extLst>
                    <a:ext uri="{9D8B030D-6E8A-4147-A177-3AD203B41FA5}">
                      <a16:colId xmlns:a16="http://schemas.microsoft.com/office/drawing/2014/main" val="808599258"/>
                    </a:ext>
                  </a:extLst>
                </a:gridCol>
                <a:gridCol w="3173643">
                  <a:extLst>
                    <a:ext uri="{9D8B030D-6E8A-4147-A177-3AD203B41FA5}">
                      <a16:colId xmlns:a16="http://schemas.microsoft.com/office/drawing/2014/main" val="2311586704"/>
                    </a:ext>
                  </a:extLst>
                </a:gridCol>
                <a:gridCol w="1802295">
                  <a:extLst>
                    <a:ext uri="{9D8B030D-6E8A-4147-A177-3AD203B41FA5}">
                      <a16:colId xmlns:a16="http://schemas.microsoft.com/office/drawing/2014/main" val="3601705855"/>
                    </a:ext>
                  </a:extLst>
                </a:gridCol>
              </a:tblGrid>
              <a:tr h="364432">
                <a:tc>
                  <a:txBody>
                    <a:bodyPr/>
                    <a:lstStyle/>
                    <a:p>
                      <a:pPr algn="ctr" fontAlgn="t"/>
                      <a:r>
                        <a:rPr lang="es-CL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N°</a:t>
                      </a:r>
                    </a:p>
                  </a:txBody>
                  <a:tcPr marL="36000" marR="3600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Meta</a:t>
                      </a:r>
                    </a:p>
                  </a:txBody>
                  <a:tcPr marL="36000" marR="3600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Nombre Indicador</a:t>
                      </a:r>
                    </a:p>
                  </a:txBody>
                  <a:tcPr marL="36000" marR="3600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Ajuste de Meta</a:t>
                      </a:r>
                    </a:p>
                  </a:txBody>
                  <a:tcPr marL="36000" marR="3600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Nombre Nuevo Indicador</a:t>
                      </a:r>
                    </a:p>
                  </a:txBody>
                  <a:tcPr marL="36000" marR="3600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División Responsable</a:t>
                      </a:r>
                    </a:p>
                  </a:txBody>
                  <a:tcPr marL="36000" marR="3600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9387343"/>
                  </a:ext>
                </a:extLst>
              </a:tr>
              <a:tr h="1990033">
                <a:tc>
                  <a:txBody>
                    <a:bodyPr/>
                    <a:lstStyle/>
                    <a:p>
                      <a:pPr algn="ctr" fontAlgn="t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Mejorar la información disponible sobre la gestión de cotizaciones.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N°</a:t>
                      </a:r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 publicaciones de Boletines Laborales (BL) en el año t de empleadores morosos de sus obligaciones previsionales en ámbitos de salud.</a:t>
                      </a:r>
                      <a:b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b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s-E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Valor esperado:  100% (6/6)</a:t>
                      </a:r>
                    </a:p>
                    <a:p>
                      <a:pPr algn="l" fontAlgn="t"/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 precisa la fórmula de cálculo y Medios de Verificación.</a:t>
                      </a:r>
                      <a:b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b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Se mantiene el Indicador</a:t>
                      </a:r>
                      <a:br>
                        <a:rPr lang="es-ES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br>
                        <a:rPr lang="es-ES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es-ES" sz="14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t"/>
                      <a:endParaRPr lang="es-ES" sz="14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t"/>
                      <a:endParaRPr lang="es-ES" sz="14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t"/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t"/>
                      <a:r>
                        <a:rPr lang="es-E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Valor esperado:  50% (3/6)</a:t>
                      </a:r>
                    </a:p>
                  </a:txBody>
                  <a:tcPr marL="36000" marR="3600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División Gestión Financiera</a:t>
                      </a:r>
                    </a:p>
                  </a:txBody>
                  <a:tcPr marL="36000" marR="3600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9469762"/>
                  </a:ext>
                </a:extLst>
              </a:tr>
            </a:tbl>
          </a:graphicData>
        </a:graphic>
      </p:graphicFrame>
      <p:sp>
        <p:nvSpPr>
          <p:cNvPr id="7" name="Marcador de contenido 2">
            <a:extLst>
              <a:ext uri="{FF2B5EF4-FFF2-40B4-BE49-F238E27FC236}">
                <a16:creationId xmlns:a16="http://schemas.microsoft.com/office/drawing/2014/main" id="{526F6684-7CF4-4BB3-BA40-7044858C27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3202" y="4704522"/>
            <a:ext cx="11445458" cy="1299402"/>
          </a:xfrm>
        </p:spPr>
        <p:txBody>
          <a:bodyPr/>
          <a:lstStyle/>
          <a:p>
            <a:r>
              <a:rPr lang="es-CL" sz="1800" dirty="0">
                <a:solidFill>
                  <a:schemeClr val="tx1"/>
                </a:solidFill>
              </a:rPr>
              <a:t>El resto de las Metas e Indicadores tiene ajustes o precisiones en sus Medios de Verificación o Notas Técnicas.</a:t>
            </a:r>
          </a:p>
        </p:txBody>
      </p:sp>
    </p:spTree>
    <p:extLst>
      <p:ext uri="{BB962C8B-B14F-4D97-AF65-F5344CB8AC3E}">
        <p14:creationId xmlns:p14="http://schemas.microsoft.com/office/powerpoint/2010/main" val="5071434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4A9D60-2275-43AA-B7DF-64082AC386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202" y="152400"/>
            <a:ext cx="10886017" cy="655983"/>
          </a:xfrm>
        </p:spPr>
        <p:txBody>
          <a:bodyPr/>
          <a:lstStyle/>
          <a:p>
            <a:r>
              <a:rPr lang="es-CL" b="1" dirty="0"/>
              <a:t>Equipo 3 Procesos de Soporte</a:t>
            </a:r>
            <a:br>
              <a:rPr lang="es-CL" dirty="0"/>
            </a:br>
            <a:r>
              <a:rPr lang="es-CL" dirty="0"/>
              <a:t>Total Metas: 5</a:t>
            </a: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E5D854A7-EFA8-40C6-A47D-E3729DD04A50}"/>
              </a:ext>
            </a:extLst>
          </p:cNvPr>
          <p:cNvSpPr txBox="1">
            <a:spLocks/>
          </p:cNvSpPr>
          <p:nvPr/>
        </p:nvSpPr>
        <p:spPr bwMode="auto">
          <a:xfrm>
            <a:off x="172276" y="901147"/>
            <a:ext cx="10886017" cy="6559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6CB7"/>
                </a:solidFill>
                <a:latin typeface="Verdana"/>
                <a:ea typeface="ヒラギノ角ゴ Pro W3" charset="-128"/>
                <a:cs typeface="Verdana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5pPr>
            <a:lvl6pPr marL="457200" algn="l" defTabSz="457200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6pPr>
            <a:lvl7pPr marL="914400" algn="l" defTabSz="457200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7pPr>
            <a:lvl8pPr marL="1371600" algn="l" defTabSz="457200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8pPr>
            <a:lvl9pPr marL="1828800" algn="l" defTabSz="457200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9pPr>
          </a:lstStyle>
          <a:p>
            <a:r>
              <a:rPr lang="es-CL" dirty="0"/>
              <a:t>Cambios de Metas o Indicadores</a:t>
            </a:r>
          </a:p>
          <a:p>
            <a:endParaRPr lang="es-CL" dirty="0"/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1712A747-13CC-4A05-A4B7-35683897FC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9142477"/>
              </p:ext>
            </p:extLst>
          </p:nvPr>
        </p:nvGraphicFramePr>
        <p:xfrm>
          <a:off x="343865" y="1464366"/>
          <a:ext cx="11304795" cy="4003729"/>
        </p:xfrm>
        <a:graphic>
          <a:graphicData uri="http://schemas.openxmlformats.org/drawingml/2006/table">
            <a:tbl>
              <a:tblPr/>
              <a:tblGrid>
                <a:gridCol w="217333">
                  <a:extLst>
                    <a:ext uri="{9D8B030D-6E8A-4147-A177-3AD203B41FA5}">
                      <a16:colId xmlns:a16="http://schemas.microsoft.com/office/drawing/2014/main" val="2246208625"/>
                    </a:ext>
                  </a:extLst>
                </a:gridCol>
                <a:gridCol w="1620792">
                  <a:extLst>
                    <a:ext uri="{9D8B030D-6E8A-4147-A177-3AD203B41FA5}">
                      <a16:colId xmlns:a16="http://schemas.microsoft.com/office/drawing/2014/main" val="1229748662"/>
                    </a:ext>
                  </a:extLst>
                </a:gridCol>
                <a:gridCol w="2395058">
                  <a:extLst>
                    <a:ext uri="{9D8B030D-6E8A-4147-A177-3AD203B41FA5}">
                      <a16:colId xmlns:a16="http://schemas.microsoft.com/office/drawing/2014/main" val="4224630960"/>
                    </a:ext>
                  </a:extLst>
                </a:gridCol>
                <a:gridCol w="2095674">
                  <a:extLst>
                    <a:ext uri="{9D8B030D-6E8A-4147-A177-3AD203B41FA5}">
                      <a16:colId xmlns:a16="http://schemas.microsoft.com/office/drawing/2014/main" val="808599258"/>
                    </a:ext>
                  </a:extLst>
                </a:gridCol>
                <a:gridCol w="3173643">
                  <a:extLst>
                    <a:ext uri="{9D8B030D-6E8A-4147-A177-3AD203B41FA5}">
                      <a16:colId xmlns:a16="http://schemas.microsoft.com/office/drawing/2014/main" val="2311586704"/>
                    </a:ext>
                  </a:extLst>
                </a:gridCol>
                <a:gridCol w="1802295">
                  <a:extLst>
                    <a:ext uri="{9D8B030D-6E8A-4147-A177-3AD203B41FA5}">
                      <a16:colId xmlns:a16="http://schemas.microsoft.com/office/drawing/2014/main" val="3601705855"/>
                    </a:ext>
                  </a:extLst>
                </a:gridCol>
              </a:tblGrid>
              <a:tr h="262391">
                <a:tc>
                  <a:txBody>
                    <a:bodyPr/>
                    <a:lstStyle/>
                    <a:p>
                      <a:pPr algn="ctr" fontAlgn="t"/>
                      <a:r>
                        <a:rPr lang="es-CL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N°</a:t>
                      </a:r>
                    </a:p>
                  </a:txBody>
                  <a:tcPr marL="36000" marR="3600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Meta</a:t>
                      </a:r>
                    </a:p>
                  </a:txBody>
                  <a:tcPr marL="36000" marR="3600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Nombre Indicador</a:t>
                      </a:r>
                    </a:p>
                  </a:txBody>
                  <a:tcPr marL="36000" marR="3600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Ajuste de Meta</a:t>
                      </a:r>
                    </a:p>
                  </a:txBody>
                  <a:tcPr marL="36000" marR="3600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Nombre Nuevo Indicador</a:t>
                      </a:r>
                    </a:p>
                  </a:txBody>
                  <a:tcPr marL="36000" marR="3600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División Responsable</a:t>
                      </a:r>
                    </a:p>
                  </a:txBody>
                  <a:tcPr marL="36000" marR="3600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9387343"/>
                  </a:ext>
                </a:extLst>
              </a:tr>
              <a:tr h="1647244">
                <a:tc>
                  <a:txBody>
                    <a:bodyPr/>
                    <a:lstStyle/>
                    <a:p>
                      <a:pPr algn="ctr" fontAlgn="t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Incorporar  en los Planes de Mejora </a:t>
                      </a:r>
                      <a:r>
                        <a:rPr lang="es-E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Engagement</a:t>
                      </a:r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2020,  al menos una acción extraída del Portafolio de </a:t>
                      </a:r>
                      <a:r>
                        <a:rPr lang="es-E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Engagement</a:t>
                      </a:r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de FONASA 2019. 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Porcentaje de Planes de Mejora </a:t>
                      </a:r>
                      <a:r>
                        <a:rPr lang="es-E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Engagement</a:t>
                      </a:r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2020, que contengan, al menos una acción extraída del Portafolio </a:t>
                      </a:r>
                      <a:r>
                        <a:rPr lang="es-E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Engagement</a:t>
                      </a:r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FONASA 2019</a:t>
                      </a:r>
                      <a:b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b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s-E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Valor Esperado:  50%  (40/80)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 cambia el valor esperado del Indicador.</a:t>
                      </a:r>
                      <a:b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 precisa la nota técnica</a:t>
                      </a:r>
                    </a:p>
                  </a:txBody>
                  <a:tcPr marL="36000" marR="3600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Se mantiene el nombre </a:t>
                      </a:r>
                      <a:br>
                        <a:rPr lang="es-ES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es-ES" sz="14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t"/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t"/>
                      <a:endParaRPr lang="es-ES" sz="14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t"/>
                      <a:endParaRPr lang="es-ES" sz="14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t"/>
                      <a:endParaRPr lang="es-ES" sz="14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t"/>
                      <a:r>
                        <a:rPr lang="es-E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Valor esperado:  33% (27/80)</a:t>
                      </a:r>
                    </a:p>
                  </a:txBody>
                  <a:tcPr marL="36000" marR="3600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División de Gestión y Desarrollo de las Personas</a:t>
                      </a:r>
                    </a:p>
                  </a:txBody>
                  <a:tcPr marL="36000" marR="3600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9469762"/>
                  </a:ext>
                </a:extLst>
              </a:tr>
              <a:tr h="1806354">
                <a:tc>
                  <a:txBody>
                    <a:bodyPr/>
                    <a:lstStyle/>
                    <a:p>
                      <a:pPr algn="ctr" fontAlgn="t"/>
                      <a:r>
                        <a:rPr lang="es-CL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Fortalecer las competencias de los funcionarios a través de nuevas capacitaciones internas en materias relacionadas con el quehacer institucional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Porcentaje de ejecución de las capacitaciones comprometidas al 15 de diciembre del año t</a:t>
                      </a:r>
                      <a:b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b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t"/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t"/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t"/>
                      <a:r>
                        <a:rPr lang="es-E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Valor Esperado:  100%  (5/5)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 ajusta el nombre del indicador, medio de verificación, valor esperado y nota técnica</a:t>
                      </a:r>
                    </a:p>
                  </a:txBody>
                  <a:tcPr marL="36000" marR="3600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Porcentaje de ejecución de las capacitaciones virtuales o presenciales comprometidas por la División de Fiscalía al 15 de diciembre del año t</a:t>
                      </a:r>
                    </a:p>
                    <a:p>
                      <a:pPr algn="l" fontAlgn="t"/>
                      <a:endParaRPr lang="es-ES" sz="14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t"/>
                      <a:endParaRPr lang="es-ES" sz="14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t"/>
                      <a:endParaRPr lang="es-ES" sz="14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t"/>
                      <a:r>
                        <a:rPr lang="es-E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Valor Esperado:  75% (3/4)</a:t>
                      </a:r>
                    </a:p>
                    <a:p>
                      <a:pPr algn="l" fontAlgn="t"/>
                      <a:endParaRPr lang="es-ES" sz="14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División de Fiscalía</a:t>
                      </a:r>
                    </a:p>
                  </a:txBody>
                  <a:tcPr marL="36000" marR="3600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9379977"/>
                  </a:ext>
                </a:extLst>
              </a:tr>
            </a:tbl>
          </a:graphicData>
        </a:graphic>
      </p:graphicFrame>
      <p:sp>
        <p:nvSpPr>
          <p:cNvPr id="7" name="Marcador de contenido 2">
            <a:extLst>
              <a:ext uri="{FF2B5EF4-FFF2-40B4-BE49-F238E27FC236}">
                <a16:creationId xmlns:a16="http://schemas.microsoft.com/office/drawing/2014/main" id="{526F6684-7CF4-4BB3-BA40-7044858C27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3202" y="5526157"/>
            <a:ext cx="11445458" cy="980659"/>
          </a:xfrm>
        </p:spPr>
        <p:txBody>
          <a:bodyPr/>
          <a:lstStyle/>
          <a:p>
            <a:r>
              <a:rPr lang="es-CL" sz="1800" dirty="0">
                <a:solidFill>
                  <a:schemeClr val="tx1"/>
                </a:solidFill>
              </a:rPr>
              <a:t>La meta de la División de Tecnologías de la Información no fue modificada.</a:t>
            </a:r>
          </a:p>
          <a:p>
            <a:r>
              <a:rPr lang="es-CL" sz="1800" dirty="0">
                <a:solidFill>
                  <a:schemeClr val="tx1"/>
                </a:solidFill>
              </a:rPr>
              <a:t>El resto de las Metas e Indicadores tiene ajustes o precisiones en sus Medios de Verificación o Notas Técnicas.</a:t>
            </a:r>
          </a:p>
        </p:txBody>
      </p:sp>
    </p:spTree>
    <p:extLst>
      <p:ext uri="{BB962C8B-B14F-4D97-AF65-F5344CB8AC3E}">
        <p14:creationId xmlns:p14="http://schemas.microsoft.com/office/powerpoint/2010/main" val="30146690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4A9D60-2275-43AA-B7DF-64082AC386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202" y="152400"/>
            <a:ext cx="10886017" cy="655983"/>
          </a:xfrm>
        </p:spPr>
        <p:txBody>
          <a:bodyPr/>
          <a:lstStyle/>
          <a:p>
            <a:r>
              <a:rPr lang="es-CL" b="1" dirty="0"/>
              <a:t>Equipo 4 Procesos </a:t>
            </a:r>
            <a:r>
              <a:rPr lang="es-ES" b="1" dirty="0"/>
              <a:t>Operacionales Nivel Central y VI Región</a:t>
            </a:r>
            <a:br>
              <a:rPr lang="es-ES" b="1" dirty="0"/>
            </a:br>
            <a:r>
              <a:rPr lang="es-CL" dirty="0"/>
              <a:t>Total Metas: 3</a:t>
            </a: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E5D854A7-EFA8-40C6-A47D-E3729DD04A50}"/>
              </a:ext>
            </a:extLst>
          </p:cNvPr>
          <p:cNvSpPr txBox="1">
            <a:spLocks/>
          </p:cNvSpPr>
          <p:nvPr/>
        </p:nvSpPr>
        <p:spPr bwMode="auto">
          <a:xfrm>
            <a:off x="172276" y="1464366"/>
            <a:ext cx="10886017" cy="6559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6CB7"/>
                </a:solidFill>
                <a:latin typeface="Verdana"/>
                <a:ea typeface="ヒラギノ角ゴ Pro W3" charset="-128"/>
                <a:cs typeface="Verdana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5pPr>
            <a:lvl6pPr marL="457200" algn="l" defTabSz="457200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6pPr>
            <a:lvl7pPr marL="914400" algn="l" defTabSz="457200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7pPr>
            <a:lvl8pPr marL="1371600" algn="l" defTabSz="457200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8pPr>
            <a:lvl9pPr marL="1828800" algn="l" defTabSz="457200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9pPr>
          </a:lstStyle>
          <a:p>
            <a:r>
              <a:rPr lang="es-CL" dirty="0"/>
              <a:t>Cambios de Metas o Indicadores</a:t>
            </a:r>
          </a:p>
          <a:p>
            <a:endParaRPr lang="es-CL" dirty="0"/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1712A747-13CC-4A05-A4B7-35683897FC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2837094"/>
              </p:ext>
            </p:extLst>
          </p:nvPr>
        </p:nvGraphicFramePr>
        <p:xfrm>
          <a:off x="343865" y="2498036"/>
          <a:ext cx="11304795" cy="1987129"/>
        </p:xfrm>
        <a:graphic>
          <a:graphicData uri="http://schemas.openxmlformats.org/drawingml/2006/table">
            <a:tbl>
              <a:tblPr/>
              <a:tblGrid>
                <a:gridCol w="217333">
                  <a:extLst>
                    <a:ext uri="{9D8B030D-6E8A-4147-A177-3AD203B41FA5}">
                      <a16:colId xmlns:a16="http://schemas.microsoft.com/office/drawing/2014/main" val="2246208625"/>
                    </a:ext>
                  </a:extLst>
                </a:gridCol>
                <a:gridCol w="1620792">
                  <a:extLst>
                    <a:ext uri="{9D8B030D-6E8A-4147-A177-3AD203B41FA5}">
                      <a16:colId xmlns:a16="http://schemas.microsoft.com/office/drawing/2014/main" val="1229748662"/>
                    </a:ext>
                  </a:extLst>
                </a:gridCol>
                <a:gridCol w="2395058">
                  <a:extLst>
                    <a:ext uri="{9D8B030D-6E8A-4147-A177-3AD203B41FA5}">
                      <a16:colId xmlns:a16="http://schemas.microsoft.com/office/drawing/2014/main" val="4224630960"/>
                    </a:ext>
                  </a:extLst>
                </a:gridCol>
                <a:gridCol w="2095674">
                  <a:extLst>
                    <a:ext uri="{9D8B030D-6E8A-4147-A177-3AD203B41FA5}">
                      <a16:colId xmlns:a16="http://schemas.microsoft.com/office/drawing/2014/main" val="808599258"/>
                    </a:ext>
                  </a:extLst>
                </a:gridCol>
                <a:gridCol w="3173643">
                  <a:extLst>
                    <a:ext uri="{9D8B030D-6E8A-4147-A177-3AD203B41FA5}">
                      <a16:colId xmlns:a16="http://schemas.microsoft.com/office/drawing/2014/main" val="2311586704"/>
                    </a:ext>
                  </a:extLst>
                </a:gridCol>
                <a:gridCol w="1802295">
                  <a:extLst>
                    <a:ext uri="{9D8B030D-6E8A-4147-A177-3AD203B41FA5}">
                      <a16:colId xmlns:a16="http://schemas.microsoft.com/office/drawing/2014/main" val="3601705855"/>
                    </a:ext>
                  </a:extLst>
                </a:gridCol>
              </a:tblGrid>
              <a:tr h="404225">
                <a:tc>
                  <a:txBody>
                    <a:bodyPr/>
                    <a:lstStyle/>
                    <a:p>
                      <a:pPr algn="ctr" fontAlgn="t"/>
                      <a:r>
                        <a:rPr lang="es-CL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N°</a:t>
                      </a:r>
                    </a:p>
                  </a:txBody>
                  <a:tcPr marL="36000" marR="3600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Meta</a:t>
                      </a:r>
                    </a:p>
                  </a:txBody>
                  <a:tcPr marL="36000" marR="3600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Nombre Indicador</a:t>
                      </a:r>
                    </a:p>
                  </a:txBody>
                  <a:tcPr marL="36000" marR="3600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Ajuste de Meta</a:t>
                      </a:r>
                    </a:p>
                  </a:txBody>
                  <a:tcPr marL="36000" marR="3600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Nombre Nuevo Indicador</a:t>
                      </a:r>
                    </a:p>
                  </a:txBody>
                  <a:tcPr marL="36000" marR="3600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División Responsable</a:t>
                      </a:r>
                    </a:p>
                  </a:txBody>
                  <a:tcPr marL="36000" marR="3600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9387343"/>
                  </a:ext>
                </a:extLst>
              </a:tr>
              <a:tr h="1560409">
                <a:tc>
                  <a:txBody>
                    <a:bodyPr/>
                    <a:lstStyle/>
                    <a:p>
                      <a:pPr algn="ctr" fontAlgn="t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CL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Habilitar beneficiarios a través de plataformas digitales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Porcentaje de publicaciones realizadas en plataformas digitales</a:t>
                      </a:r>
                      <a:b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b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Valor esperado:  100% (3/3)</a:t>
                      </a:r>
                    </a:p>
                    <a:p>
                      <a:pPr algn="l" fontAlgn="t"/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 cambia el valor esperado del Indicador.</a:t>
                      </a:r>
                      <a:br>
                        <a:rPr lang="es-E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Se mantiene el nombre </a:t>
                      </a:r>
                      <a:br>
                        <a:rPr lang="es-ES" sz="14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es-ES" sz="14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t"/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t"/>
                      <a:endParaRPr lang="es-ES" sz="14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t"/>
                      <a:endParaRPr lang="es-ES" sz="14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t"/>
                      <a:r>
                        <a:rPr lang="es-E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Valor esperado:  100% (14/14)</a:t>
                      </a:r>
                    </a:p>
                  </a:txBody>
                  <a:tcPr marL="36000" marR="3600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División de Servicios al Usuarios</a:t>
                      </a:r>
                    </a:p>
                  </a:txBody>
                  <a:tcPr marL="36000" marR="3600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9469762"/>
                  </a:ext>
                </a:extLst>
              </a:tr>
            </a:tbl>
          </a:graphicData>
        </a:graphic>
      </p:graphicFrame>
      <p:sp>
        <p:nvSpPr>
          <p:cNvPr id="7" name="Marcador de contenido 2">
            <a:extLst>
              <a:ext uri="{FF2B5EF4-FFF2-40B4-BE49-F238E27FC236}">
                <a16:creationId xmlns:a16="http://schemas.microsoft.com/office/drawing/2014/main" id="{526F6684-7CF4-4BB3-BA40-7044858C27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3533" y="5141148"/>
            <a:ext cx="11445458" cy="980659"/>
          </a:xfrm>
        </p:spPr>
        <p:txBody>
          <a:bodyPr/>
          <a:lstStyle/>
          <a:p>
            <a:r>
              <a:rPr lang="es-CL" sz="1800" dirty="0">
                <a:solidFill>
                  <a:schemeClr val="tx1"/>
                </a:solidFill>
              </a:rPr>
              <a:t>El resto de las Metas e Indicadores tiene ajustes o precisiones en sus Medios de Verificación o Notas Técnicas.</a:t>
            </a:r>
          </a:p>
        </p:txBody>
      </p:sp>
    </p:spTree>
    <p:extLst>
      <p:ext uri="{BB962C8B-B14F-4D97-AF65-F5344CB8AC3E}">
        <p14:creationId xmlns:p14="http://schemas.microsoft.com/office/powerpoint/2010/main" val="992852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4A9D60-2275-43AA-B7DF-64082AC386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202" y="152400"/>
            <a:ext cx="10886017" cy="655983"/>
          </a:xfrm>
        </p:spPr>
        <p:txBody>
          <a:bodyPr/>
          <a:lstStyle/>
          <a:p>
            <a:r>
              <a:rPr lang="es-CL" dirty="0"/>
              <a:t>Equipo 3 Direcciones Zonales</a:t>
            </a:r>
            <a:br>
              <a:rPr lang="es-CL" dirty="0"/>
            </a:br>
            <a:r>
              <a:rPr lang="es-CL" dirty="0"/>
              <a:t>Total Metas: 4</a:t>
            </a:r>
          </a:p>
        </p:txBody>
      </p:sp>
      <p:sp>
        <p:nvSpPr>
          <p:cNvPr id="5" name="Título 1">
            <a:extLst>
              <a:ext uri="{FF2B5EF4-FFF2-40B4-BE49-F238E27FC236}">
                <a16:creationId xmlns:a16="http://schemas.microsoft.com/office/drawing/2014/main" id="{E5D854A7-EFA8-40C6-A47D-E3729DD04A50}"/>
              </a:ext>
            </a:extLst>
          </p:cNvPr>
          <p:cNvSpPr txBox="1">
            <a:spLocks/>
          </p:cNvSpPr>
          <p:nvPr/>
        </p:nvSpPr>
        <p:spPr bwMode="auto">
          <a:xfrm>
            <a:off x="172276" y="901147"/>
            <a:ext cx="10886017" cy="6559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rgbClr val="006CB7"/>
                </a:solidFill>
                <a:latin typeface="Verdana"/>
                <a:ea typeface="ヒラギノ角ゴ Pro W3" charset="-128"/>
                <a:cs typeface="Verdana"/>
              </a:defRPr>
            </a:lvl1pPr>
            <a:lvl2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2pPr>
            <a:lvl3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3pPr>
            <a:lvl4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4pPr>
            <a:lvl5pPr algn="l" defTabSz="457200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  <a:cs typeface="Verdana" pitchFamily="34" charset="0"/>
              </a:defRPr>
            </a:lvl5pPr>
            <a:lvl6pPr marL="457200" algn="l" defTabSz="457200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6pPr>
            <a:lvl7pPr marL="914400" algn="l" defTabSz="457200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7pPr>
            <a:lvl8pPr marL="1371600" algn="l" defTabSz="457200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8pPr>
            <a:lvl9pPr marL="1828800" algn="l" defTabSz="457200" rtl="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rgbClr val="006CB7"/>
                </a:solidFill>
                <a:latin typeface="Verdana" charset="0"/>
                <a:ea typeface="ヒラギノ角ゴ Pro W3" charset="-128"/>
              </a:defRPr>
            </a:lvl9pPr>
          </a:lstStyle>
          <a:p>
            <a:r>
              <a:rPr lang="es-CL" dirty="0"/>
              <a:t>Cambios de Metas o Indicadores</a:t>
            </a:r>
          </a:p>
          <a:p>
            <a:endParaRPr lang="es-CL" dirty="0"/>
          </a:p>
        </p:txBody>
      </p:sp>
      <p:graphicFrame>
        <p:nvGraphicFramePr>
          <p:cNvPr id="6" name="Tabla 5">
            <a:extLst>
              <a:ext uri="{FF2B5EF4-FFF2-40B4-BE49-F238E27FC236}">
                <a16:creationId xmlns:a16="http://schemas.microsoft.com/office/drawing/2014/main" id="{1712A747-13CC-4A05-A4B7-35683897FC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423626"/>
              </p:ext>
            </p:extLst>
          </p:nvPr>
        </p:nvGraphicFramePr>
        <p:xfrm>
          <a:off x="343865" y="1504122"/>
          <a:ext cx="11596344" cy="4943442"/>
        </p:xfrm>
        <a:graphic>
          <a:graphicData uri="http://schemas.openxmlformats.org/drawingml/2006/table">
            <a:tbl>
              <a:tblPr/>
              <a:tblGrid>
                <a:gridCol w="204618">
                  <a:extLst>
                    <a:ext uri="{9D8B030D-6E8A-4147-A177-3AD203B41FA5}">
                      <a16:colId xmlns:a16="http://schemas.microsoft.com/office/drawing/2014/main" val="2246208625"/>
                    </a:ext>
                  </a:extLst>
                </a:gridCol>
                <a:gridCol w="1680912">
                  <a:extLst>
                    <a:ext uri="{9D8B030D-6E8A-4147-A177-3AD203B41FA5}">
                      <a16:colId xmlns:a16="http://schemas.microsoft.com/office/drawing/2014/main" val="1229748662"/>
                    </a:ext>
                  </a:extLst>
                </a:gridCol>
                <a:gridCol w="2456826">
                  <a:extLst>
                    <a:ext uri="{9D8B030D-6E8A-4147-A177-3AD203B41FA5}">
                      <a16:colId xmlns:a16="http://schemas.microsoft.com/office/drawing/2014/main" val="4224630960"/>
                    </a:ext>
                  </a:extLst>
                </a:gridCol>
                <a:gridCol w="2149721">
                  <a:extLst>
                    <a:ext uri="{9D8B030D-6E8A-4147-A177-3AD203B41FA5}">
                      <a16:colId xmlns:a16="http://schemas.microsoft.com/office/drawing/2014/main" val="808599258"/>
                    </a:ext>
                  </a:extLst>
                </a:gridCol>
                <a:gridCol w="3726041">
                  <a:extLst>
                    <a:ext uri="{9D8B030D-6E8A-4147-A177-3AD203B41FA5}">
                      <a16:colId xmlns:a16="http://schemas.microsoft.com/office/drawing/2014/main" val="2311586704"/>
                    </a:ext>
                  </a:extLst>
                </a:gridCol>
                <a:gridCol w="1378226">
                  <a:extLst>
                    <a:ext uri="{9D8B030D-6E8A-4147-A177-3AD203B41FA5}">
                      <a16:colId xmlns:a16="http://schemas.microsoft.com/office/drawing/2014/main" val="3601705855"/>
                    </a:ext>
                  </a:extLst>
                </a:gridCol>
              </a:tblGrid>
              <a:tr h="369754">
                <a:tc>
                  <a:txBody>
                    <a:bodyPr/>
                    <a:lstStyle/>
                    <a:p>
                      <a:pPr algn="ctr" fontAlgn="t"/>
                      <a:r>
                        <a:rPr lang="es-CL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N°</a:t>
                      </a:r>
                    </a:p>
                  </a:txBody>
                  <a:tcPr marL="36000" marR="3600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Meta</a:t>
                      </a:r>
                    </a:p>
                  </a:txBody>
                  <a:tcPr marL="36000" marR="3600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Nombre Indicador</a:t>
                      </a:r>
                    </a:p>
                  </a:txBody>
                  <a:tcPr marL="36000" marR="3600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Ajuste de Meta</a:t>
                      </a:r>
                    </a:p>
                  </a:txBody>
                  <a:tcPr marL="36000" marR="3600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Nombre Nuevo Indicador</a:t>
                      </a:r>
                    </a:p>
                  </a:txBody>
                  <a:tcPr marL="36000" marR="3600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L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División Responsable</a:t>
                      </a:r>
                    </a:p>
                  </a:txBody>
                  <a:tcPr marL="36000" marR="3600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9387343"/>
                  </a:ext>
                </a:extLst>
              </a:tr>
              <a:tr h="959048">
                <a:tc>
                  <a:txBody>
                    <a:bodyPr/>
                    <a:lstStyle/>
                    <a:p>
                      <a:pPr algn="ctr" fontAlgn="t"/>
                      <a:r>
                        <a:rPr lang="es-CL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Realizar actividades en terreno en comunas sin Sucursal Fonasa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Porcentaje de comunas sin sucursal Fonasa en las que se han realizado actividades en terreno</a:t>
                      </a:r>
                      <a:b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b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s-ES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Valor Esperado: 58%  (113/194)</a:t>
                      </a:r>
                      <a:b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 cambia el valor esperado del Indicador.   Se ajusta medio de verificación y nota técnica.</a:t>
                      </a:r>
                      <a:b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Se mantiene el nombre </a:t>
                      </a:r>
                      <a:br>
                        <a:rPr lang="es-ES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es-ES" sz="1200" b="0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t"/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t"/>
                      <a:endParaRPr lang="es-ES" sz="12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Valor esperado:  16% (31/194)</a:t>
                      </a:r>
                    </a:p>
                  </a:txBody>
                  <a:tcPr marL="36000" marR="3600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Direcciones Zonales</a:t>
                      </a:r>
                    </a:p>
                  </a:txBody>
                  <a:tcPr marL="36000" marR="3600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9469762"/>
                  </a:ext>
                </a:extLst>
              </a:tr>
              <a:tr h="800583">
                <a:tc>
                  <a:txBody>
                    <a:bodyPr/>
                    <a:lstStyle/>
                    <a:p>
                      <a:pPr algn="ctr" fontAlgn="t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Difundir Plan de Salud a centros de educación media o superior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Porcentaje de charlas realizadas a centros de educación media o superior</a:t>
                      </a:r>
                      <a:b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Valor Esperado: 100% (20/20)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 cambia el valor esperado del Indicador.   Se ajusta nota técnica.</a:t>
                      </a:r>
                    </a:p>
                  </a:txBody>
                  <a:tcPr marL="36000" marR="3600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Se mantiene el nombre</a:t>
                      </a:r>
                    </a:p>
                    <a:p>
                      <a:pPr algn="l" fontAlgn="t"/>
                      <a:endParaRPr lang="es-ES" sz="12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t"/>
                      <a:endParaRPr lang="es-ES" sz="12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Valor Esperado:  100% (16/16)</a:t>
                      </a:r>
                    </a:p>
                    <a:p>
                      <a:pPr algn="l" fontAlgn="t"/>
                      <a:endParaRPr lang="es-ES" sz="12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Direcciones Zonales</a:t>
                      </a:r>
                    </a:p>
                    <a:p>
                      <a:pPr algn="ctr" fontAlgn="t"/>
                      <a:endParaRPr lang="es-ES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9379977"/>
                  </a:ext>
                </a:extLst>
              </a:tr>
              <a:tr h="1117514">
                <a:tc>
                  <a:txBody>
                    <a:bodyPr/>
                    <a:lstStyle/>
                    <a:p>
                      <a:pPr algn="ctr" fontAlgn="t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Difundir servicios Fonasa a  instituciones públicas u organizaciones sociales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Porcentaje de actividades de difusión de servicios Fonasa a instituciones públicas u organizaciones sociales realizadas</a:t>
                      </a:r>
                      <a:b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b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</a:t>
                      </a:r>
                      <a:r>
                        <a:rPr lang="es-ES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Valor Esperado: 100% (33/33)</a:t>
                      </a:r>
                    </a:p>
                    <a:p>
                      <a:pPr algn="l" fontAlgn="t"/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 cambia el valor esperado del Indicador.   Se ajusta nota técnica.</a:t>
                      </a:r>
                    </a:p>
                  </a:txBody>
                  <a:tcPr marL="36000" marR="3600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Se mantiene el nombre</a:t>
                      </a:r>
                    </a:p>
                    <a:p>
                      <a:pPr algn="l" fontAlgn="t"/>
                      <a:endParaRPr lang="es-ES" sz="12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t"/>
                      <a:endParaRPr lang="es-ES" sz="12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t"/>
                      <a:endParaRPr lang="es-ES" sz="12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t"/>
                      <a:endParaRPr lang="es-ES" sz="12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Valor Esperado:  100% (24/24)</a:t>
                      </a:r>
                    </a:p>
                    <a:p>
                      <a:pPr algn="l" fontAlgn="t"/>
                      <a:endParaRPr lang="es-ES" sz="12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Direcciones Zonales</a:t>
                      </a:r>
                    </a:p>
                    <a:p>
                      <a:pPr algn="ctr" fontAlgn="t"/>
                      <a:endParaRPr lang="es-ES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0926953"/>
                  </a:ext>
                </a:extLst>
              </a:tr>
              <a:tr h="1205832">
                <a:tc>
                  <a:txBody>
                    <a:bodyPr/>
                    <a:lstStyle/>
                    <a:p>
                      <a:pPr algn="ctr" fontAlgn="t"/>
                      <a:r>
                        <a:rPr lang="es-CL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Realizar actividad de difusión de Fonasa en coordinación con los Consejos de la Sociedad Civil (COSOC)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Porcentaje de actividades de difusión de Fonasa en coordinación con los Consejos de la Sociedad Civil realizadas</a:t>
                      </a:r>
                      <a:b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b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s-ES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Valor Esperado: 100% (8/8)</a:t>
                      </a:r>
                      <a:endParaRPr lang="es-E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 cambia el valor esperado del Indicador.   Se nota técnica.</a:t>
                      </a:r>
                    </a:p>
                  </a:txBody>
                  <a:tcPr marL="36000" marR="3600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Se mantiene el nombre</a:t>
                      </a:r>
                    </a:p>
                    <a:p>
                      <a:pPr algn="l" fontAlgn="t"/>
                      <a:endParaRPr lang="es-ES" sz="12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t"/>
                      <a:endParaRPr lang="es-ES" sz="12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t"/>
                      <a:endParaRPr lang="es-ES" sz="12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t"/>
                      <a:r>
                        <a:rPr lang="es-ES" sz="12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Valor Esperado:  100% (4/4)</a:t>
                      </a:r>
                    </a:p>
                    <a:p>
                      <a:pPr algn="l" fontAlgn="t"/>
                      <a:endParaRPr lang="es-ES" sz="12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Direcciones Zonales</a:t>
                      </a:r>
                    </a:p>
                    <a:p>
                      <a:pPr algn="ctr" fontAlgn="t"/>
                      <a:endParaRPr lang="es-ES" sz="12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000" marR="3600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59587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76107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6773953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91440" tIns="45720" rIns="91440" bIns="45720" rtlCol="0" anchor="ctr"/>
      <a:lstStyle>
        <a:defPPr algn="l">
          <a:defRPr sz="800" b="1" dirty="0" smtClean="0">
            <a:solidFill>
              <a:schemeClr val="bg1"/>
            </a:solidFill>
            <a:latin typeface="Arial" charset="0"/>
            <a:ea typeface="Arial" charset="0"/>
            <a:cs typeface="Arial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FONASA OK 1301">
  <a:themeElements>
    <a:clrScheme name="FONASA OK 130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ONASA OK 130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ONASA OK 130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ONASA OK 130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ONASA OK 130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ONASA OK 130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ONASA OK 130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ONASA OK 130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ONASA OK 130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ONASA OK 130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ONASA OK 130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ONASA OK 130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ONASA OK 130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8_Office Theme">
  <a:themeElements>
    <a:clrScheme name="Personalizado 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FFFF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1_FONASA OK 1301">
  <a:themeElements>
    <a:clrScheme name="Personalizado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FFFFFF"/>
      </a:hlink>
      <a:folHlink>
        <a:srgbClr val="FFFFFF"/>
      </a:folHlink>
    </a:clrScheme>
    <a:fontScheme name="Personalizado 1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ONASA OK 130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ONASA OK 130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ONASA OK 130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ONASA OK 130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ONASA OK 130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ONASA OK 130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ONASA OK 130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ONASA OK 130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ONASA OK 130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ONASA OK 130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ONASA OK 130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ONASA OK 130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392</TotalTime>
  <Words>991</Words>
  <Application>Microsoft Office PowerPoint</Application>
  <PresentationFormat>Panorámica</PresentationFormat>
  <Paragraphs>174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4</vt:i4>
      </vt:variant>
      <vt:variant>
        <vt:lpstr>Títulos de diapositiva</vt:lpstr>
      </vt:variant>
      <vt:variant>
        <vt:i4>8</vt:i4>
      </vt:variant>
    </vt:vector>
  </HeadingPairs>
  <TitlesOfParts>
    <vt:vector size="19" baseType="lpstr">
      <vt:lpstr>Arial</vt:lpstr>
      <vt:lpstr>Arial Black</vt:lpstr>
      <vt:lpstr>Calibri</vt:lpstr>
      <vt:lpstr>Calibri Light</vt:lpstr>
      <vt:lpstr>Candara</vt:lpstr>
      <vt:lpstr>Verdana</vt:lpstr>
      <vt:lpstr>Wingdings</vt:lpstr>
      <vt:lpstr>Tema de Office</vt:lpstr>
      <vt:lpstr>FONASA OK 1301</vt:lpstr>
      <vt:lpstr>8_Office Theme</vt:lpstr>
      <vt:lpstr>1_FONASA OK 1301</vt:lpstr>
      <vt:lpstr>Presentación de PowerPoint</vt:lpstr>
      <vt:lpstr>PROCESO AJUSTE DE METAS CDC 2020</vt:lpstr>
      <vt:lpstr>Equipo 1 Procesos Estratégicos Total Metas: 6</vt:lpstr>
      <vt:lpstr>Equipo 2 Procesos de Negocios Total Metas: 3</vt:lpstr>
      <vt:lpstr>Equipo 3 Procesos de Soporte Total Metas: 5</vt:lpstr>
      <vt:lpstr>Equipo 4 Procesos Operacionales Nivel Central y VI Región Total Metas: 3</vt:lpstr>
      <vt:lpstr>Equipo 3 Direcciones Zonales Total Metas: 4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Juan Pablo Guzman Merino</dc:creator>
  <cp:lastModifiedBy>Lucía Navarrete</cp:lastModifiedBy>
  <cp:revision>208</cp:revision>
  <cp:lastPrinted>2019-08-05T20:49:01Z</cp:lastPrinted>
  <dcterms:created xsi:type="dcterms:W3CDTF">2018-07-06T12:17:53Z</dcterms:created>
  <dcterms:modified xsi:type="dcterms:W3CDTF">2020-07-07T19:30:17Z</dcterms:modified>
</cp:coreProperties>
</file>