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handoutMasterIdLst>
    <p:handoutMasterId r:id="rId8"/>
  </p:handoutMasterIdLst>
  <p:sldIdLst>
    <p:sldId id="579" r:id="rId2"/>
    <p:sldId id="630" r:id="rId3"/>
    <p:sldId id="608" r:id="rId4"/>
    <p:sldId id="605" r:id="rId5"/>
    <p:sldId id="631" r:id="rId6"/>
  </p:sldIdLst>
  <p:sldSz cx="9144000" cy="6858000" type="screen4x3"/>
  <p:notesSz cx="9296400" cy="7010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9D3"/>
    <a:srgbClr val="294983"/>
    <a:srgbClr val="1F4E79"/>
    <a:srgbClr val="FFC000"/>
    <a:srgbClr val="EEB500"/>
    <a:srgbClr val="FF3300"/>
    <a:srgbClr val="15D6DB"/>
    <a:srgbClr val="946C86"/>
    <a:srgbClr val="66FF33"/>
    <a:srgbClr val="881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59" autoAdjust="0"/>
    <p:restoredTop sz="95519" autoAdjust="0"/>
  </p:normalViewPr>
  <p:slideViewPr>
    <p:cSldViewPr snapToGrid="0">
      <p:cViewPr varScale="1">
        <p:scale>
          <a:sx n="69" d="100"/>
          <a:sy n="69" d="100"/>
        </p:scale>
        <p:origin x="966" y="66"/>
      </p:cViewPr>
      <p:guideLst>
        <p:guide orient="horz" pos="2069"/>
        <p:guide pos="2857"/>
      </p:guideLst>
    </p:cSldViewPr>
  </p:slideViewPr>
  <p:outlineViewPr>
    <p:cViewPr>
      <p:scale>
        <a:sx n="33" d="100"/>
        <a:sy n="33" d="100"/>
      </p:scale>
      <p:origin x="0" y="-192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B29F99C-4735-4C42-A1C2-30053A846510}" type="datetimeFigureOut">
              <a:rPr lang="es-ES" smtClean="0"/>
              <a:t>18/12/2018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0EEDDE-7A15-9048-9FE8-AF974F56C7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4565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39226-D8CB-4EA5-A0B5-7CDD02A3C6E1}" type="datetimeFigureOut">
              <a:rPr lang="es-CL" smtClean="0"/>
              <a:t>18-12-2018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30482" y="3373516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750ECC-8D2A-483D-A1B5-FE7C873D83D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6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6472-0B5A-415C-B43F-939708C8BBF9}" type="datetimeFigureOut">
              <a:rPr lang="es-ES" smtClean="0"/>
              <a:t>18/12/2018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B467-C884-49CB-98F3-6B7D6237CC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6087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6472-0B5A-415C-B43F-939708C8BBF9}" type="datetimeFigureOut">
              <a:rPr lang="es-ES" smtClean="0"/>
              <a:t>18/12/2018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B467-C884-49CB-98F3-6B7D6237CC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3028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6472-0B5A-415C-B43F-939708C8BBF9}" type="datetimeFigureOut">
              <a:rPr lang="es-ES" smtClean="0"/>
              <a:t>18/12/2018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B467-C884-49CB-98F3-6B7D6237CC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26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6472-0B5A-415C-B43F-939708C8BBF9}" type="datetimeFigureOut">
              <a:rPr lang="es-ES" smtClean="0"/>
              <a:t>18/12/2018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B467-C884-49CB-98F3-6B7D6237CC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806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6472-0B5A-415C-B43F-939708C8BBF9}" type="datetimeFigureOut">
              <a:rPr lang="es-ES" smtClean="0"/>
              <a:t>18/12/2018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B467-C884-49CB-98F3-6B7D6237CC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73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6472-0B5A-415C-B43F-939708C8BBF9}" type="datetimeFigureOut">
              <a:rPr lang="es-ES" smtClean="0"/>
              <a:t>18/12/2018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B467-C884-49CB-98F3-6B7D6237CC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03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6472-0B5A-415C-B43F-939708C8BBF9}" type="datetimeFigureOut">
              <a:rPr lang="es-ES" smtClean="0"/>
              <a:t>18/12/2018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B467-C884-49CB-98F3-6B7D6237CC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92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6472-0B5A-415C-B43F-939708C8BBF9}" type="datetimeFigureOut">
              <a:rPr lang="es-ES" smtClean="0"/>
              <a:t>18/12/2018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B467-C884-49CB-98F3-6B7D6237CC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2113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6472-0B5A-415C-B43F-939708C8BBF9}" type="datetimeFigureOut">
              <a:rPr lang="es-ES" smtClean="0"/>
              <a:t>18/12/2018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B467-C884-49CB-98F3-6B7D6237CC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26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6472-0B5A-415C-B43F-939708C8BBF9}" type="datetimeFigureOut">
              <a:rPr lang="es-ES" smtClean="0"/>
              <a:t>18/12/2018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B467-C884-49CB-98F3-6B7D6237CC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0662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err="1"/>
              <a:t>Hagacliceneliconoparaagregarunaimagen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76472-0B5A-415C-B43F-939708C8BBF9}" type="datetimeFigureOut">
              <a:rPr lang="es-ES" smtClean="0"/>
              <a:t>18/12/2018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B467-C884-49CB-98F3-6B7D6237CC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649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76472-0B5A-415C-B43F-939708C8BBF9}" type="datetimeFigureOut">
              <a:rPr lang="es-ES" smtClean="0"/>
              <a:t>18/12/2018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B467-C884-49CB-98F3-6B7D6237CC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838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D34F330-0A9A-4273-87DA-3EEB0AAF2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555" y="5204549"/>
            <a:ext cx="5230250" cy="1530125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F2644624-C5FB-4E8D-93A0-05990753DB13}"/>
              </a:ext>
            </a:extLst>
          </p:cNvPr>
          <p:cNvGrpSpPr/>
          <p:nvPr/>
        </p:nvGrpSpPr>
        <p:grpSpPr>
          <a:xfrm>
            <a:off x="135196" y="5431219"/>
            <a:ext cx="10189792" cy="1018891"/>
            <a:chOff x="-4019671" y="10587291"/>
            <a:chExt cx="13267405" cy="1360059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EE45EF0-39FA-4E44-85DD-68D1564F0B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19671" y="10587291"/>
              <a:ext cx="4315687" cy="13600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B2890EAE-D0C2-465B-AD08-C0BE7D4AE003}"/>
                </a:ext>
              </a:extLst>
            </p:cNvPr>
            <p:cNvSpPr txBox="1"/>
            <p:nvPr/>
          </p:nvSpPr>
          <p:spPr>
            <a:xfrm>
              <a:off x="2700072" y="11053618"/>
              <a:ext cx="6547662" cy="698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s-C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endParaRP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E7BBDE0E-6291-4801-B300-FB1ECC69B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489065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0098E28-EA40-4889-BB2A-7E77CAA4B05C}"/>
              </a:ext>
            </a:extLst>
          </p:cNvPr>
          <p:cNvSpPr txBox="1"/>
          <p:nvPr/>
        </p:nvSpPr>
        <p:spPr>
          <a:xfrm>
            <a:off x="6658979" y="5811502"/>
            <a:ext cx="230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</a:rPr>
              <a:t>Para todos los colaboradores</a:t>
            </a:r>
          </a:p>
        </p:txBody>
      </p:sp>
    </p:spTree>
    <p:extLst>
      <p:ext uri="{BB962C8B-B14F-4D97-AF65-F5344CB8AC3E}">
        <p14:creationId xmlns:p14="http://schemas.microsoft.com/office/powerpoint/2010/main" val="20690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0" y="-6426"/>
            <a:ext cx="9130277" cy="6856060"/>
            <a:chOff x="13725" y="1942"/>
            <a:chExt cx="9130277" cy="6856060"/>
          </a:xfrm>
        </p:grpSpPr>
        <p:sp>
          <p:nvSpPr>
            <p:cNvPr id="7" name="Rectángulo 6"/>
            <p:cNvSpPr/>
            <p:nvPr/>
          </p:nvSpPr>
          <p:spPr>
            <a:xfrm>
              <a:off x="13725" y="1942"/>
              <a:ext cx="9130277" cy="72737"/>
            </a:xfrm>
            <a:prstGeom prst="rect">
              <a:avLst/>
            </a:prstGeom>
            <a:solidFill>
              <a:srgbClr val="FAB3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s-ES_tradnl" sz="1350" dirty="0">
                <a:solidFill>
                  <a:prstClr val="white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3725" y="6769803"/>
              <a:ext cx="9130277" cy="88199"/>
            </a:xfrm>
            <a:prstGeom prst="rect">
              <a:avLst/>
            </a:prstGeom>
            <a:solidFill>
              <a:srgbClr val="FAB3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s-ES_tradnl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4" name="CuadroTexto 53"/>
          <p:cNvSpPr txBox="1"/>
          <p:nvPr/>
        </p:nvSpPr>
        <p:spPr>
          <a:xfrm>
            <a:off x="1483214" y="366770"/>
            <a:ext cx="533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7030A0"/>
                </a:solidFill>
                <a:latin typeface="Arial Black" panose="020B0A04020102020204" pitchFamily="34" charset="0"/>
              </a:rPr>
              <a:t>Descripción de beneficio </a:t>
            </a:r>
          </a:p>
        </p:txBody>
      </p:sp>
      <p:pic>
        <p:nvPicPr>
          <p:cNvPr id="9" name="Imagen 8" descr="LOGO DIMEIGGS.png"/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5894807" y="366770"/>
            <a:ext cx="2262809" cy="610445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AEE6787-FE6C-46A4-ABE6-A637BC00E5CB}"/>
              </a:ext>
            </a:extLst>
          </p:cNvPr>
          <p:cNvSpPr txBox="1"/>
          <p:nvPr/>
        </p:nvSpPr>
        <p:spPr>
          <a:xfrm>
            <a:off x="698801" y="1380645"/>
            <a:ext cx="766484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sz="1600" dirty="0">
              <a:solidFill>
                <a:srgbClr val="294983"/>
              </a:solidFill>
            </a:endParaRPr>
          </a:p>
          <a:p>
            <a:pPr algn="just"/>
            <a:r>
              <a:rPr lang="es-CL" sz="2000" b="1" u="sng" dirty="0">
                <a:solidFill>
                  <a:srgbClr val="294983"/>
                </a:solidFill>
              </a:rPr>
              <a:t>Beneficio:</a:t>
            </a:r>
          </a:p>
          <a:p>
            <a:pPr algn="just"/>
            <a:r>
              <a:rPr lang="es-CL" sz="2000" dirty="0">
                <a:solidFill>
                  <a:srgbClr val="294983"/>
                </a:solidFill>
              </a:rPr>
              <a:t>Descuento de un </a:t>
            </a:r>
            <a:r>
              <a:rPr lang="es-CL" sz="3200" dirty="0">
                <a:solidFill>
                  <a:srgbClr val="294983"/>
                </a:solidFill>
              </a:rPr>
              <a:t>20%</a:t>
            </a:r>
            <a:r>
              <a:rPr lang="es-CL" sz="2000" dirty="0">
                <a:solidFill>
                  <a:srgbClr val="294983"/>
                </a:solidFill>
              </a:rPr>
              <a:t> sobre el precio DETALLE de cualquier producto </a:t>
            </a:r>
            <a:r>
              <a:rPr lang="es-CL" sz="2000" dirty="0" err="1">
                <a:solidFill>
                  <a:srgbClr val="294983"/>
                </a:solidFill>
              </a:rPr>
              <a:t>Dimeiggs</a:t>
            </a:r>
            <a:r>
              <a:rPr lang="es-CL" sz="2000" dirty="0">
                <a:solidFill>
                  <a:srgbClr val="294983"/>
                </a:solidFill>
              </a:rPr>
              <a:t>.</a:t>
            </a:r>
          </a:p>
          <a:p>
            <a:endParaRPr lang="es-CL" sz="2000" dirty="0">
              <a:solidFill>
                <a:srgbClr val="294983"/>
              </a:solidFill>
            </a:endParaRPr>
          </a:p>
          <a:p>
            <a:r>
              <a:rPr lang="es-CL" sz="2000" b="1" u="sng" dirty="0">
                <a:solidFill>
                  <a:srgbClr val="294983"/>
                </a:solidFill>
              </a:rPr>
              <a:t>Pago</a:t>
            </a:r>
            <a:r>
              <a:rPr lang="es-CL" sz="2000" dirty="0">
                <a:solidFill>
                  <a:srgbClr val="294983"/>
                </a:solidFill>
              </a:rPr>
              <a:t>: </a:t>
            </a:r>
          </a:p>
          <a:p>
            <a:r>
              <a:rPr lang="es-CL" sz="2000" dirty="0">
                <a:solidFill>
                  <a:srgbClr val="294983"/>
                </a:solidFill>
              </a:rPr>
              <a:t>Colaborador  paga directo en caja en efectivo o tarjetas bancarias.</a:t>
            </a:r>
          </a:p>
          <a:p>
            <a:endParaRPr lang="es-CL" sz="2000" dirty="0">
              <a:solidFill>
                <a:srgbClr val="294983"/>
              </a:solidFill>
            </a:endParaRPr>
          </a:p>
          <a:p>
            <a:r>
              <a:rPr lang="es-CL" sz="2000" b="1" u="sng" dirty="0">
                <a:solidFill>
                  <a:srgbClr val="294983"/>
                </a:solidFill>
              </a:rPr>
              <a:t>Vigencia: </a:t>
            </a:r>
          </a:p>
          <a:p>
            <a:r>
              <a:rPr lang="es-CL" sz="2000" dirty="0">
                <a:solidFill>
                  <a:srgbClr val="294983"/>
                </a:solidFill>
              </a:rPr>
              <a:t>Podrás comprar los 12 meses del año, renovable automáticamente.</a:t>
            </a:r>
          </a:p>
          <a:p>
            <a:endParaRPr lang="es-CL" sz="2000" dirty="0">
              <a:solidFill>
                <a:srgbClr val="294983"/>
              </a:solidFill>
            </a:endParaRPr>
          </a:p>
          <a:p>
            <a:r>
              <a:rPr lang="es-CL" sz="2000" b="1" u="sng" dirty="0">
                <a:solidFill>
                  <a:srgbClr val="294983"/>
                </a:solidFill>
              </a:rPr>
              <a:t>Observaciones:</a:t>
            </a:r>
          </a:p>
          <a:p>
            <a:r>
              <a:rPr lang="es-CL" sz="2000" dirty="0">
                <a:solidFill>
                  <a:srgbClr val="294983"/>
                </a:solidFill>
              </a:rPr>
              <a:t>Productos sujeto a stock disponible.</a:t>
            </a:r>
          </a:p>
          <a:p>
            <a:r>
              <a:rPr lang="es-CL" sz="2000" dirty="0">
                <a:solidFill>
                  <a:srgbClr val="294983"/>
                </a:solidFill>
              </a:rPr>
              <a:t>Descuento no acumulable con otras ofertas o promociones.</a:t>
            </a:r>
          </a:p>
          <a:p>
            <a:endParaRPr lang="es-CL" sz="1600" dirty="0">
              <a:solidFill>
                <a:srgbClr val="294983"/>
              </a:solidFill>
            </a:endParaRP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2B9F9039-8FEF-4704-95DA-B9453D8CE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218" y="1941842"/>
            <a:ext cx="678872" cy="707447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B28E8098-70A0-42B7-8349-B7A8C2F4E3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62" y="194182"/>
            <a:ext cx="1145079" cy="768234"/>
          </a:xfrm>
          <a:prstGeom prst="ellipse">
            <a:avLst/>
          </a:prstGeom>
          <a:ln w="28575" cap="rnd">
            <a:solidFill>
              <a:srgbClr val="29498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7102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847572" y="1902557"/>
            <a:ext cx="1168522" cy="1273903"/>
          </a:xfrm>
          <a:prstGeom prst="rect">
            <a:avLst/>
          </a:prstGeom>
        </p:spPr>
      </p:pic>
      <p:sp>
        <p:nvSpPr>
          <p:cNvPr id="35" name="Rectángulo redondeado 34"/>
          <p:cNvSpPr/>
          <p:nvPr/>
        </p:nvSpPr>
        <p:spPr>
          <a:xfrm>
            <a:off x="51516" y="1717423"/>
            <a:ext cx="9028090" cy="1489752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5" name="Grupo 4"/>
          <p:cNvGrpSpPr/>
          <p:nvPr/>
        </p:nvGrpSpPr>
        <p:grpSpPr>
          <a:xfrm>
            <a:off x="0" y="0"/>
            <a:ext cx="9130277" cy="6856060"/>
            <a:chOff x="13725" y="1942"/>
            <a:chExt cx="9130277" cy="6856060"/>
          </a:xfrm>
        </p:grpSpPr>
        <p:sp>
          <p:nvSpPr>
            <p:cNvPr id="7" name="Rectángulo 6"/>
            <p:cNvSpPr/>
            <p:nvPr/>
          </p:nvSpPr>
          <p:spPr>
            <a:xfrm>
              <a:off x="13725" y="1942"/>
              <a:ext cx="9130277" cy="72737"/>
            </a:xfrm>
            <a:prstGeom prst="rect">
              <a:avLst/>
            </a:prstGeom>
            <a:solidFill>
              <a:srgbClr val="FAB3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s-ES_tradnl" sz="1350" dirty="0">
                <a:solidFill>
                  <a:prstClr val="white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3725" y="6769803"/>
              <a:ext cx="9130277" cy="88199"/>
            </a:xfrm>
            <a:prstGeom prst="rect">
              <a:avLst/>
            </a:prstGeom>
            <a:solidFill>
              <a:srgbClr val="FAB3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s-ES_tradnl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4" name="CuadroTexto 53"/>
          <p:cNvSpPr txBox="1"/>
          <p:nvPr/>
        </p:nvSpPr>
        <p:spPr>
          <a:xfrm>
            <a:off x="1547825" y="266816"/>
            <a:ext cx="7003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7030A0"/>
                </a:solidFill>
                <a:latin typeface="Arial Black" panose="020B0A04020102020204" pitchFamily="34" charset="0"/>
              </a:rPr>
              <a:t>Flujo compras con boleta </a:t>
            </a:r>
          </a:p>
        </p:txBody>
      </p:sp>
      <p:pic>
        <p:nvPicPr>
          <p:cNvPr id="9" name="Imagen 8" descr="LOGO DIMEIGGS.png"/>
          <p:cNvPicPr>
            <a:picLocks noChangeAspect="1"/>
          </p:cNvPicPr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7241638" y="277662"/>
            <a:ext cx="1696870" cy="38989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139472"/>
            <a:ext cx="1210614" cy="1000400"/>
          </a:xfrm>
          <a:prstGeom prst="ellipse">
            <a:avLst/>
          </a:prstGeom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211" y="704174"/>
            <a:ext cx="739034" cy="2295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9986" y="2124061"/>
            <a:ext cx="1396794" cy="1013297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114278" y="1903145"/>
            <a:ext cx="1649069" cy="1223935"/>
            <a:chOff x="470926" y="3002694"/>
            <a:chExt cx="1024467" cy="835210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3967" y="3167630"/>
              <a:ext cx="758386" cy="670274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0926" y="3002694"/>
              <a:ext cx="1024467" cy="134305"/>
            </a:xfrm>
            <a:prstGeom prst="rect">
              <a:avLst/>
            </a:prstGeom>
          </p:spPr>
        </p:pic>
      </p:grpSp>
      <p:sp>
        <p:nvSpPr>
          <p:cNvPr id="12" name="Flecha derecha 11"/>
          <p:cNvSpPr/>
          <p:nvPr/>
        </p:nvSpPr>
        <p:spPr>
          <a:xfrm>
            <a:off x="1555705" y="2381547"/>
            <a:ext cx="709013" cy="24916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CuadroTexto 14"/>
          <p:cNvSpPr txBox="1"/>
          <p:nvPr/>
        </p:nvSpPr>
        <p:spPr>
          <a:xfrm>
            <a:off x="239392" y="3511488"/>
            <a:ext cx="1655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050" dirty="0"/>
              <a:t>Entrega toda la información a sus trabajadores sobre los  beneficios en Dimeiggs</a:t>
            </a:r>
            <a:r>
              <a:rPr lang="es-CL" sz="1000" dirty="0"/>
              <a:t>.</a:t>
            </a:r>
          </a:p>
          <a:p>
            <a:endParaRPr lang="es-CL" sz="10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2319066" y="3532274"/>
            <a:ext cx="186302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050" dirty="0"/>
              <a:t>Se dirige a cualquiera de las tiendas de </a:t>
            </a:r>
            <a:r>
              <a:rPr lang="es-CL" sz="1050" dirty="0" err="1"/>
              <a:t>Dimeiggs</a:t>
            </a:r>
            <a:r>
              <a:rPr lang="es-CL" sz="1050" dirty="0"/>
              <a:t>  con su credencial más indicando el RUT de la empresa para facilitar la búsqueda a cajera</a:t>
            </a:r>
          </a:p>
        </p:txBody>
      </p:sp>
      <p:sp>
        <p:nvSpPr>
          <p:cNvPr id="28" name="Flecha derecha 27"/>
          <p:cNvSpPr/>
          <p:nvPr/>
        </p:nvSpPr>
        <p:spPr>
          <a:xfrm>
            <a:off x="3863533" y="2381547"/>
            <a:ext cx="709013" cy="24916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29" name="Grupo 28"/>
          <p:cNvGrpSpPr/>
          <p:nvPr/>
        </p:nvGrpSpPr>
        <p:grpSpPr>
          <a:xfrm>
            <a:off x="7227328" y="1676956"/>
            <a:ext cx="1711180" cy="1573423"/>
            <a:chOff x="6543666" y="1298332"/>
            <a:chExt cx="2007906" cy="2056144"/>
          </a:xfrm>
        </p:grpSpPr>
        <p:pic>
          <p:nvPicPr>
            <p:cNvPr id="22" name="Imagen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43666" y="1298332"/>
              <a:ext cx="2007906" cy="20561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6" name="Imagen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812924" y="2645869"/>
              <a:ext cx="1060750" cy="304743"/>
            </a:xfrm>
            <a:prstGeom prst="rect">
              <a:avLst/>
            </a:prstGeom>
          </p:spPr>
        </p:pic>
      </p:grpSp>
      <p:sp>
        <p:nvSpPr>
          <p:cNvPr id="37" name="CuadroTexto 36"/>
          <p:cNvSpPr txBox="1"/>
          <p:nvPr/>
        </p:nvSpPr>
        <p:spPr>
          <a:xfrm>
            <a:off x="7045239" y="3518315"/>
            <a:ext cx="18630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050" dirty="0"/>
              <a:t>Colaborador muestra    credencial e indica RUT de la empresa para que  cajera  aplique el descuento.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000" dirty="0"/>
          </a:p>
        </p:txBody>
      </p:sp>
      <p:sp>
        <p:nvSpPr>
          <p:cNvPr id="39" name="Rectángulo redondeado 38"/>
          <p:cNvSpPr/>
          <p:nvPr/>
        </p:nvSpPr>
        <p:spPr>
          <a:xfrm>
            <a:off x="51517" y="3373974"/>
            <a:ext cx="9028090" cy="1211881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1664" y="190522"/>
            <a:ext cx="964369" cy="1039300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4794145" y="3489561"/>
            <a:ext cx="1655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050" dirty="0"/>
              <a:t>Colaborador elige productos Dimeiggs según sus gustos y preferencias.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000" dirty="0"/>
          </a:p>
        </p:txBody>
      </p:sp>
      <p:sp>
        <p:nvSpPr>
          <p:cNvPr id="36" name="Flecha derecha 35"/>
          <p:cNvSpPr/>
          <p:nvPr/>
        </p:nvSpPr>
        <p:spPr>
          <a:xfrm>
            <a:off x="6265273" y="2427585"/>
            <a:ext cx="709013" cy="249163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973F40D-E624-41CC-A65C-D26284C045BE}"/>
              </a:ext>
            </a:extLst>
          </p:cNvPr>
          <p:cNvSpPr txBox="1"/>
          <p:nvPr/>
        </p:nvSpPr>
        <p:spPr>
          <a:xfrm>
            <a:off x="6831414" y="1192142"/>
            <a:ext cx="2232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Compras en tiendas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0198391E-01D0-471E-A0CE-CB3FE6DE7F31}"/>
              </a:ext>
            </a:extLst>
          </p:cNvPr>
          <p:cNvSpPr txBox="1"/>
          <p:nvPr/>
        </p:nvSpPr>
        <p:spPr>
          <a:xfrm>
            <a:off x="6120139" y="4937494"/>
            <a:ext cx="316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FF0000"/>
                </a:solidFill>
              </a:rPr>
              <a:t>Compras en www.dimeiggs.cl</a:t>
            </a:r>
          </a:p>
        </p:txBody>
      </p:sp>
      <p:sp>
        <p:nvSpPr>
          <p:cNvPr id="31" name="Rectángulo redondeado 38">
            <a:extLst>
              <a:ext uri="{FF2B5EF4-FFF2-40B4-BE49-F238E27FC236}">
                <a16:creationId xmlns:a16="http://schemas.microsoft.com/office/drawing/2014/main" id="{FE6DE6C3-8233-467A-979B-84C7B0F2306A}"/>
              </a:ext>
            </a:extLst>
          </p:cNvPr>
          <p:cNvSpPr/>
          <p:nvPr/>
        </p:nvSpPr>
        <p:spPr>
          <a:xfrm>
            <a:off x="4794144" y="5350218"/>
            <a:ext cx="4285461" cy="1019671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E46680E-3432-47AB-8E62-2C26B157FD04}"/>
              </a:ext>
            </a:extLst>
          </p:cNvPr>
          <p:cNvSpPr txBox="1"/>
          <p:nvPr/>
        </p:nvSpPr>
        <p:spPr>
          <a:xfrm>
            <a:off x="4811221" y="5477337"/>
            <a:ext cx="16554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050" dirty="0"/>
              <a:t>Colaborador elige productos Dimeiggs según sus gustos y preferencias.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0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3DC0C61-B01B-4977-B905-F0F8B3FAA8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61016" y="4703060"/>
            <a:ext cx="3990975" cy="1916266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801C1B0E-78C6-4404-A299-38D5CF7088B5}"/>
              </a:ext>
            </a:extLst>
          </p:cNvPr>
          <p:cNvSpPr txBox="1"/>
          <p:nvPr/>
        </p:nvSpPr>
        <p:spPr>
          <a:xfrm>
            <a:off x="6649005" y="5468274"/>
            <a:ext cx="22895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L" sz="1050" dirty="0"/>
              <a:t>Dado que empresa entrego listado de trabajadores. Este último se le verá reflejado dicho descuento del 20% de forma automática.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CL" sz="1000" dirty="0"/>
          </a:p>
        </p:txBody>
      </p:sp>
    </p:spTree>
    <p:extLst>
      <p:ext uri="{BB962C8B-B14F-4D97-AF65-F5344CB8AC3E}">
        <p14:creationId xmlns:p14="http://schemas.microsoft.com/office/powerpoint/2010/main" val="237980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8078" y="4554084"/>
            <a:ext cx="2246533" cy="183542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777" y="782073"/>
            <a:ext cx="2912577" cy="182185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81086"/>
            <a:ext cx="3713325" cy="2286774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0"/>
            <a:ext cx="9130277" cy="6856060"/>
            <a:chOff x="13725" y="1942"/>
            <a:chExt cx="9130277" cy="6856060"/>
          </a:xfrm>
        </p:grpSpPr>
        <p:sp>
          <p:nvSpPr>
            <p:cNvPr id="7" name="Rectángulo 6"/>
            <p:cNvSpPr/>
            <p:nvPr/>
          </p:nvSpPr>
          <p:spPr>
            <a:xfrm>
              <a:off x="13725" y="1942"/>
              <a:ext cx="9130277" cy="72737"/>
            </a:xfrm>
            <a:prstGeom prst="rect">
              <a:avLst/>
            </a:prstGeom>
            <a:solidFill>
              <a:srgbClr val="FAB3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s-ES_tradnl" sz="1350" dirty="0">
                <a:solidFill>
                  <a:prstClr val="white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3725" y="6769803"/>
              <a:ext cx="9130277" cy="88199"/>
            </a:xfrm>
            <a:prstGeom prst="rect">
              <a:avLst/>
            </a:prstGeom>
            <a:solidFill>
              <a:srgbClr val="FAB3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s-ES_tradnl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4" name="CuadroTexto 53"/>
          <p:cNvSpPr txBox="1"/>
          <p:nvPr/>
        </p:nvSpPr>
        <p:spPr>
          <a:xfrm>
            <a:off x="1413941" y="241209"/>
            <a:ext cx="533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7030A0"/>
                </a:solidFill>
                <a:latin typeface="Arial Black" panose="020B0A04020102020204" pitchFamily="34" charset="0"/>
              </a:rPr>
              <a:t>Catálogo de productos</a:t>
            </a:r>
          </a:p>
        </p:txBody>
      </p:sp>
      <p:pic>
        <p:nvPicPr>
          <p:cNvPr id="9" name="Imagen 8" descr="LOGO DIMEIGGS.png"/>
          <p:cNvPicPr>
            <a:picLocks noChangeAspect="1"/>
          </p:cNvPicPr>
          <p:nvPr/>
        </p:nvPicPr>
        <p:blipFill>
          <a:blip r:embed="rId5">
            <a:alphaModFix amt="21000"/>
          </a:blip>
          <a:stretch>
            <a:fillRect/>
          </a:stretch>
        </p:blipFill>
        <p:spPr>
          <a:xfrm>
            <a:off x="6992910" y="299503"/>
            <a:ext cx="1696870" cy="389891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" y="139472"/>
            <a:ext cx="1210614" cy="1000400"/>
          </a:xfrm>
          <a:prstGeom prst="ellipse">
            <a:avLst/>
          </a:prstGeom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CuadroTexto 14"/>
          <p:cNvSpPr txBox="1"/>
          <p:nvPr/>
        </p:nvSpPr>
        <p:spPr>
          <a:xfrm>
            <a:off x="218268" y="1266246"/>
            <a:ext cx="2837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solidFill>
                  <a:srgbClr val="00B0F0"/>
                </a:solidFill>
                <a:latin typeface="Arial Black" panose="020B0A04020102020204" pitchFamily="34" charset="0"/>
              </a:rPr>
              <a:t>Colaboradores podrán  comprar: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80533" y="1954313"/>
            <a:ext cx="2599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sz="1400" b="1" dirty="0">
                <a:solidFill>
                  <a:srgbClr val="1F4E79"/>
                </a:solidFill>
              </a:rPr>
              <a:t>Productos Escolares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b="1" dirty="0">
                <a:solidFill>
                  <a:srgbClr val="1F4E79"/>
                </a:solidFill>
              </a:rPr>
              <a:t>Artículos Oficina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b="1" dirty="0">
                <a:solidFill>
                  <a:srgbClr val="1F4E79"/>
                </a:solidFill>
              </a:rPr>
              <a:t>Accesorios de computación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b="1" dirty="0">
                <a:solidFill>
                  <a:srgbClr val="1F4E79"/>
                </a:solidFill>
              </a:rPr>
              <a:t>Juguetería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b="1" dirty="0">
                <a:solidFill>
                  <a:srgbClr val="1F4E79"/>
                </a:solidFill>
              </a:rPr>
              <a:t>Regalos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b="1" dirty="0">
                <a:solidFill>
                  <a:srgbClr val="1F4E79"/>
                </a:solidFill>
              </a:rPr>
              <a:t>Cotillón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b="1" dirty="0">
                <a:solidFill>
                  <a:srgbClr val="1F4E79"/>
                </a:solidFill>
              </a:rPr>
              <a:t>Confites</a:t>
            </a:r>
          </a:p>
          <a:p>
            <a:pPr marL="342900" indent="-342900">
              <a:buFont typeface="+mj-lt"/>
              <a:buAutoNum type="arabicPeriod"/>
            </a:pPr>
            <a:r>
              <a:rPr lang="es-CL" sz="1400" b="1" dirty="0">
                <a:solidFill>
                  <a:srgbClr val="1F4E79"/>
                </a:solidFill>
              </a:rPr>
              <a:t>Perfumería</a:t>
            </a:r>
          </a:p>
          <a:p>
            <a:r>
              <a:rPr lang="es-CL" sz="1400" b="1" dirty="0">
                <a:solidFill>
                  <a:srgbClr val="1F4E79"/>
                </a:solidFill>
              </a:rPr>
              <a:t> 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7223" y="2847875"/>
            <a:ext cx="2537107" cy="1586072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1802" y="829310"/>
            <a:ext cx="2530447" cy="160437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8227" y="2573604"/>
            <a:ext cx="2364022" cy="1710791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8927" y="4637931"/>
            <a:ext cx="2639300" cy="1721961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2769" y="2711943"/>
            <a:ext cx="2082908" cy="1842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2236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A5D07B4-CF42-4DA4-8681-2B547AFE627D}"/>
              </a:ext>
            </a:extLst>
          </p:cNvPr>
          <p:cNvSpPr/>
          <p:nvPr/>
        </p:nvSpPr>
        <p:spPr>
          <a:xfrm>
            <a:off x="1260767" y="1440873"/>
            <a:ext cx="6276110" cy="38936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grpSp>
        <p:nvGrpSpPr>
          <p:cNvPr id="5" name="Grupo 4"/>
          <p:cNvGrpSpPr/>
          <p:nvPr/>
        </p:nvGrpSpPr>
        <p:grpSpPr>
          <a:xfrm>
            <a:off x="13855" y="-69275"/>
            <a:ext cx="9130277" cy="6911480"/>
            <a:chOff x="13725" y="1942"/>
            <a:chExt cx="9130277" cy="6911480"/>
          </a:xfrm>
        </p:grpSpPr>
        <p:sp>
          <p:nvSpPr>
            <p:cNvPr id="7" name="Rectángulo 6"/>
            <p:cNvSpPr/>
            <p:nvPr/>
          </p:nvSpPr>
          <p:spPr>
            <a:xfrm>
              <a:off x="13725" y="1942"/>
              <a:ext cx="9130277" cy="72737"/>
            </a:xfrm>
            <a:prstGeom prst="rect">
              <a:avLst/>
            </a:prstGeom>
            <a:solidFill>
              <a:srgbClr val="FAB3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s-ES_tradnl" sz="1350" dirty="0">
                <a:solidFill>
                  <a:prstClr val="white"/>
                </a:solidFill>
              </a:endParaRPr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3725" y="6825223"/>
              <a:ext cx="9130277" cy="88199"/>
            </a:xfrm>
            <a:prstGeom prst="rect">
              <a:avLst/>
            </a:prstGeom>
            <a:solidFill>
              <a:srgbClr val="FAB32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es-ES_tradnl" sz="1350" dirty="0">
                <a:solidFill>
                  <a:prstClr val="white"/>
                </a:solidFill>
              </a:endParaRPr>
            </a:p>
          </p:txBody>
        </p:sp>
      </p:grpSp>
      <p:sp>
        <p:nvSpPr>
          <p:cNvPr id="54" name="CuadroTexto 53"/>
          <p:cNvSpPr txBox="1"/>
          <p:nvPr/>
        </p:nvSpPr>
        <p:spPr>
          <a:xfrm>
            <a:off x="1458358" y="332772"/>
            <a:ext cx="5740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>
                <a:solidFill>
                  <a:srgbClr val="7030A0"/>
                </a:solidFill>
                <a:latin typeface="Arial Black" panose="020B0A04020102020204" pitchFamily="34" charset="0"/>
              </a:rPr>
              <a:t>Direcciones tiendas </a:t>
            </a:r>
            <a:r>
              <a:rPr lang="es-CL" sz="2400" dirty="0" err="1">
                <a:solidFill>
                  <a:srgbClr val="7030A0"/>
                </a:solidFill>
                <a:latin typeface="Arial Black" panose="020B0A04020102020204" pitchFamily="34" charset="0"/>
              </a:rPr>
              <a:t>Dimeiggs</a:t>
            </a:r>
            <a:r>
              <a:rPr lang="es-CL" sz="2400" dirty="0">
                <a:solidFill>
                  <a:srgbClr val="7030A0"/>
                </a:solidFill>
                <a:latin typeface="Arial Black" panose="020B0A04020102020204" pitchFamily="34" charset="0"/>
              </a:rPr>
              <a:t> donde podrán comprar…</a:t>
            </a:r>
          </a:p>
        </p:txBody>
      </p:sp>
      <p:pic>
        <p:nvPicPr>
          <p:cNvPr id="9" name="Imagen 8" descr="LOGO DIMEIGGS.png"/>
          <p:cNvPicPr>
            <a:picLocks noChangeAspect="1"/>
          </p:cNvPicPr>
          <p:nvPr/>
        </p:nvPicPr>
        <p:blipFill>
          <a:blip r:embed="rId2">
            <a:alphaModFix amt="21000"/>
          </a:blip>
          <a:stretch>
            <a:fillRect/>
          </a:stretch>
        </p:blipFill>
        <p:spPr>
          <a:xfrm>
            <a:off x="2026098" y="5445195"/>
            <a:ext cx="4745447" cy="109036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39472"/>
            <a:ext cx="1210614" cy="1000400"/>
          </a:xfrm>
          <a:prstGeom prst="ellipse">
            <a:avLst/>
          </a:prstGeom>
          <a:ln w="28575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9E6CDE4-F0D4-42CA-83AE-953E039BB74B}"/>
              </a:ext>
            </a:extLst>
          </p:cNvPr>
          <p:cNvSpPr/>
          <p:nvPr/>
        </p:nvSpPr>
        <p:spPr>
          <a:xfrm>
            <a:off x="1929412" y="1551563"/>
            <a:ext cx="74362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CL" sz="1600" b="1" dirty="0">
                <a:latin typeface="Calibri" panose="020F0502020204030204" pitchFamily="34" charset="0"/>
                <a:ea typeface="Calibri" panose="020F0502020204030204" pitchFamily="34" charset="0"/>
              </a:rPr>
              <a:t>Meiggs 58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, Estación Central (Casa Matriz).			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CL" sz="1600" b="1" dirty="0">
                <a:latin typeface="Calibri" panose="020F0502020204030204" pitchFamily="34" charset="0"/>
                <a:ea typeface="Calibri" panose="020F0502020204030204" pitchFamily="34" charset="0"/>
              </a:rPr>
              <a:t>Meiggs 30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, Estación Central.				              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CL" sz="1600" b="1" dirty="0">
                <a:latin typeface="Calibri" panose="020F0502020204030204" pitchFamily="34" charset="0"/>
                <a:ea typeface="Calibri" panose="020F0502020204030204" pitchFamily="34" charset="0"/>
              </a:rPr>
              <a:t>Los Toros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, Av. Concha y Toro </a:t>
            </a:r>
            <a:r>
              <a:rPr lang="es-CL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N°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 3955 </a:t>
            </a:r>
            <a:r>
              <a:rPr lang="es-CL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loc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 25, Puente Alto.	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CL" sz="1600" b="1" dirty="0">
                <a:latin typeface="Calibri" panose="020F0502020204030204" pitchFamily="34" charset="0"/>
                <a:ea typeface="Calibri" panose="020F0502020204030204" pitchFamily="34" charset="0"/>
              </a:rPr>
              <a:t>Maipú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, Av. Los Pajaritos </a:t>
            </a:r>
            <a:r>
              <a:rPr lang="es-CL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N°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 1637, Maipú.		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CL" sz="1600" b="1" dirty="0">
                <a:latin typeface="Calibri" panose="020F0502020204030204" pitchFamily="34" charset="0"/>
                <a:ea typeface="Calibri" panose="020F0502020204030204" pitchFamily="34" charset="0"/>
              </a:rPr>
              <a:t>Plaza Puente Alto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, Sta. Josefina </a:t>
            </a:r>
            <a:r>
              <a:rPr lang="es-CL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N°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 93, Puente Alto.		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CL" sz="1600" b="1" dirty="0">
                <a:latin typeface="Calibri" panose="020F0502020204030204" pitchFamily="34" charset="0"/>
                <a:ea typeface="Calibri" panose="020F0502020204030204" pitchFamily="34" charset="0"/>
              </a:rPr>
              <a:t>Recoleta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CL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N°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 154-160-164, Recoleta. 				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CL" sz="1600" b="1" dirty="0">
                <a:latin typeface="Calibri" panose="020F0502020204030204" pitchFamily="34" charset="0"/>
                <a:ea typeface="Calibri" panose="020F0502020204030204" pitchFamily="34" charset="0"/>
              </a:rPr>
              <a:t>San Bernardo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, Freire </a:t>
            </a:r>
            <a:r>
              <a:rPr lang="es-CL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N°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 681, San Bernardo. 			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CL" sz="1600" b="1" dirty="0">
                <a:latin typeface="Calibri" panose="020F0502020204030204" pitchFamily="34" charset="0"/>
                <a:ea typeface="Calibri" panose="020F0502020204030204" pitchFamily="34" charset="0"/>
              </a:rPr>
              <a:t>Chicureo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, Camino Chicureo 2300 local 4, Chicureo. 	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CL" sz="1600" b="1" dirty="0">
                <a:latin typeface="Calibri" panose="020F0502020204030204" pitchFamily="34" charset="0"/>
                <a:ea typeface="Calibri" panose="020F0502020204030204" pitchFamily="34" charset="0"/>
              </a:rPr>
              <a:t>Rancagua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, Av. Brasil 1077, local 136, Rancagua		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CL" sz="1600" b="1" dirty="0">
                <a:latin typeface="Calibri" panose="020F0502020204030204" pitchFamily="34" charset="0"/>
                <a:ea typeface="Calibri" panose="020F0502020204030204" pitchFamily="34" charset="0"/>
              </a:rPr>
              <a:t>Melipilla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, Ortuzar 614, Melipilla				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es-CL" sz="1600" b="1" dirty="0">
                <a:latin typeface="Calibri" panose="020F0502020204030204" pitchFamily="34" charset="0"/>
                <a:ea typeface="Calibri" panose="020F0502020204030204" pitchFamily="34" charset="0"/>
              </a:rPr>
              <a:t>Peñaflor, 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Arturo Prat 02                                                                     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es-CL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s-CL" sz="1600" b="1" dirty="0">
                <a:latin typeface="Calibri" panose="020F0502020204030204" pitchFamily="34" charset="0"/>
                <a:ea typeface="Calibri" panose="020F0502020204030204" pitchFamily="34" charset="0"/>
              </a:rPr>
              <a:t>almaceda </a:t>
            </a:r>
            <a:r>
              <a:rPr lang="es-C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710 </a:t>
            </a:r>
            <a:r>
              <a:rPr lang="es-CL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loc</a:t>
            </a:r>
            <a:r>
              <a:rPr lang="es-C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6 </a:t>
            </a:r>
            <a:r>
              <a:rPr lang="es-CL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Strip</a:t>
            </a:r>
            <a:r>
              <a:rPr lang="es-C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 Center </a:t>
            </a:r>
            <a:r>
              <a:rPr lang="es-CL" sz="1600" dirty="0" err="1">
                <a:latin typeface="Calibri" panose="020F0502020204030204" pitchFamily="34" charset="0"/>
                <a:ea typeface="Times New Roman" panose="02020603050405020304" pitchFamily="18" charset="0"/>
              </a:rPr>
              <a:t>Multimas</a:t>
            </a:r>
            <a:r>
              <a:rPr lang="es-CL" sz="1600" dirty="0"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es-CL" sz="1600" dirty="0">
                <a:latin typeface="Calibri" panose="020F0502020204030204" pitchFamily="34" charset="0"/>
                <a:ea typeface="Calibri" panose="020F0502020204030204" pitchFamily="34" charset="0"/>
              </a:rPr>
              <a:t>Talagante.</a:t>
            </a:r>
            <a:r>
              <a:rPr lang="es-CL" sz="1600" b="1" dirty="0">
                <a:latin typeface="Calibri" panose="020F0502020204030204" pitchFamily="34" charset="0"/>
                <a:ea typeface="Times New Roman" panose="02020603050405020304" pitchFamily="18" charset="0"/>
              </a:rPr>
              <a:t>               </a:t>
            </a:r>
            <a:endParaRPr lang="es-CL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algn="just">
              <a:spcAft>
                <a:spcPts val="0"/>
              </a:spcAft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s-CL" sz="1200" i="1" dirty="0">
                <a:latin typeface="Calibri" panose="020F0502020204030204" pitchFamily="34" charset="0"/>
              </a:rPr>
              <a:t>M</a:t>
            </a:r>
            <a:r>
              <a:rPr lang="es-MX" sz="1200" i="1" dirty="0" err="1">
                <a:latin typeface="Calibri" panose="020F0502020204030204" pitchFamily="34" charset="0"/>
              </a:rPr>
              <a:t>ayor</a:t>
            </a:r>
            <a:r>
              <a:rPr lang="es-MX" sz="1200" i="1" dirty="0">
                <a:latin typeface="Calibri" panose="020F0502020204030204" pitchFamily="34" charset="0"/>
              </a:rPr>
              <a:t> </a:t>
            </a:r>
            <a:r>
              <a:rPr lang="es-MX" sz="1200" i="1" dirty="0">
                <a:latin typeface="Calibri" panose="020F0502020204030204" pitchFamily="34" charset="0"/>
                <a:ea typeface="Calibri" panose="020F0502020204030204" pitchFamily="34" charset="0"/>
              </a:rPr>
              <a:t>información y actualización de sucursales </a:t>
            </a:r>
            <a:r>
              <a:rPr lang="es-MX" sz="1200" i="1" dirty="0" err="1">
                <a:latin typeface="Calibri" panose="020F0502020204030204" pitchFamily="34" charset="0"/>
                <a:ea typeface="Calibri" panose="020F0502020204030204" pitchFamily="34" charset="0"/>
              </a:rPr>
              <a:t>Dimeiggs</a:t>
            </a:r>
            <a:r>
              <a:rPr lang="es-MX" sz="1200" i="1" dirty="0">
                <a:latin typeface="Calibri" panose="020F0502020204030204" pitchFamily="34" charset="0"/>
                <a:ea typeface="Calibri" panose="020F0502020204030204" pitchFamily="34" charset="0"/>
              </a:rPr>
              <a:t> en </a:t>
            </a:r>
            <a:r>
              <a:rPr lang="es-MX" sz="1400" b="1" i="1" dirty="0">
                <a:latin typeface="Calibri" panose="020F0502020204030204" pitchFamily="34" charset="0"/>
                <a:ea typeface="Calibri" panose="020F0502020204030204" pitchFamily="34" charset="0"/>
              </a:rPr>
              <a:t>www.dimeiggs.cl</a:t>
            </a:r>
            <a:endParaRPr lang="es-CL" b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81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45220</TotalTime>
  <Words>213</Words>
  <Application>Microsoft Office PowerPoint</Application>
  <PresentationFormat>Presentación en pantalla (4:3)</PresentationFormat>
  <Paragraphs>50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RACUNA</dc:creator>
  <cp:lastModifiedBy>Sandra Paredes</cp:lastModifiedBy>
  <cp:revision>1619</cp:revision>
  <cp:lastPrinted>2018-05-24T18:36:15Z</cp:lastPrinted>
  <dcterms:created xsi:type="dcterms:W3CDTF">2015-08-17T19:50:41Z</dcterms:created>
  <dcterms:modified xsi:type="dcterms:W3CDTF">2018-12-18T15:27:04Z</dcterms:modified>
</cp:coreProperties>
</file>