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70" r:id="rId4"/>
    <p:sldId id="271" r:id="rId5"/>
    <p:sldId id="266" r:id="rId6"/>
    <p:sldId id="261" r:id="rId7"/>
    <p:sldId id="262" r:id="rId8"/>
    <p:sldId id="260" r:id="rId9"/>
    <p:sldId id="263" r:id="rId10"/>
    <p:sldId id="265" r:id="rId11"/>
    <p:sldId id="267" r:id="rId12"/>
    <p:sldId id="268" r:id="rId13"/>
    <p:sldId id="269" r:id="rId14"/>
    <p:sldId id="273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10.-Octubre\ANTUPF\C.-CONCILIACION%202017\CONCILIACION%202017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10.-Octubre\ANTUPF\C.-CONCILIACION%202017\CONCILIACION%202017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10.-Octubre\ANTUPF\C.-CONCILIACION%202017\CONCILIACION%202017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10.-Octubre\ANTUPF\C.-CONCILIACION%202017\CONCILIACION%202017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10.-Octubre\ANTUPF\C.-CONCILIACION%202017\CONCILIACION%202017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10.-Octubre\ANTUPF\C.-CONCILIACION%202017\CONCILIACION%202017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10.-Octubre\ANTUPF\C.-CONCILIACION%202017\CONCILIACION%202017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L"/>
              <a:t>N° SOCIOS ANPTUF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2370361397133052"/>
          <c:y val="0.1053023579177754"/>
          <c:w val="0.63389191735648431"/>
          <c:h val="0.45277569529599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'DESCTO PLANILLA-SOCIOS'!$B$28:$B$29</c:f>
              <c:strCache>
                <c:ptCount val="1"/>
                <c:pt idx="0">
                  <c:v>SOCIOS ANPTUF DZ NORTE</c:v>
                </c:pt>
              </c:strCache>
            </c:strRef>
          </c:tx>
          <c:invertIfNegative val="0"/>
          <c:cat>
            <c:strRef>
              <c:f>'DESCTO PLANILLA-SOCIOS'!$A$30:$A$37</c:f>
              <c:strCache>
                <c:ptCount val="8"/>
                <c:pt idx="0">
                  <c:v> DICIEMBRE 2016</c:v>
                </c:pt>
                <c:pt idx="1">
                  <c:v>ENERO</c:v>
                </c:pt>
                <c:pt idx="2">
                  <c:v>FEBRERO</c:v>
                </c:pt>
                <c:pt idx="3">
                  <c:v>MARZO</c:v>
                </c:pt>
                <c:pt idx="4">
                  <c:v>ABRIL</c:v>
                </c:pt>
                <c:pt idx="5">
                  <c:v>MAYO</c:v>
                </c:pt>
                <c:pt idx="6">
                  <c:v>JUNIO</c:v>
                </c:pt>
                <c:pt idx="7">
                  <c:v>JULIO</c:v>
                </c:pt>
              </c:strCache>
            </c:strRef>
          </c:cat>
          <c:val>
            <c:numRef>
              <c:f>'DESCTO PLANILLA-SOCIOS'!$B$30:$B$37</c:f>
              <c:numCache>
                <c:formatCode>_-* #,##0_-;\-* #,##0_-;_-* "-"??_-;_-@_-</c:formatCode>
                <c:ptCount val="8"/>
                <c:pt idx="0">
                  <c:v>20</c:v>
                </c:pt>
                <c:pt idx="1">
                  <c:v>20</c:v>
                </c:pt>
                <c:pt idx="2">
                  <c:v>23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26</c:v>
                </c:pt>
              </c:numCache>
            </c:numRef>
          </c:val>
        </c:ser>
        <c:ser>
          <c:idx val="1"/>
          <c:order val="1"/>
          <c:tx>
            <c:strRef>
              <c:f>'DESCTO PLANILLA-SOCIOS'!$C$28:$C$29</c:f>
              <c:strCache>
                <c:ptCount val="1"/>
                <c:pt idx="0">
                  <c:v>SOCIOS ANPTUF DZ C NORTE</c:v>
                </c:pt>
              </c:strCache>
            </c:strRef>
          </c:tx>
          <c:invertIfNegative val="0"/>
          <c:cat>
            <c:strRef>
              <c:f>'DESCTO PLANILLA-SOCIOS'!$A$30:$A$37</c:f>
              <c:strCache>
                <c:ptCount val="8"/>
                <c:pt idx="0">
                  <c:v> DICIEMBRE 2016</c:v>
                </c:pt>
                <c:pt idx="1">
                  <c:v>ENERO</c:v>
                </c:pt>
                <c:pt idx="2">
                  <c:v>FEBRERO</c:v>
                </c:pt>
                <c:pt idx="3">
                  <c:v>MARZO</c:v>
                </c:pt>
                <c:pt idx="4">
                  <c:v>ABRIL</c:v>
                </c:pt>
                <c:pt idx="5">
                  <c:v>MAYO</c:v>
                </c:pt>
                <c:pt idx="6">
                  <c:v>JUNIO</c:v>
                </c:pt>
                <c:pt idx="7">
                  <c:v>JULIO</c:v>
                </c:pt>
              </c:strCache>
            </c:strRef>
          </c:cat>
          <c:val>
            <c:numRef>
              <c:f>'DESCTO PLANILLA-SOCIOS'!$C$30:$C$37</c:f>
              <c:numCache>
                <c:formatCode>_-* #,##0_-;\-* #,##0_-;_-* "-"??_-;_-@_-</c:formatCode>
                <c:ptCount val="8"/>
                <c:pt idx="0">
                  <c:v>15</c:v>
                </c:pt>
                <c:pt idx="1">
                  <c:v>13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  <c:pt idx="5">
                  <c:v>14</c:v>
                </c:pt>
                <c:pt idx="6">
                  <c:v>13</c:v>
                </c:pt>
                <c:pt idx="7">
                  <c:v>14</c:v>
                </c:pt>
              </c:numCache>
            </c:numRef>
          </c:val>
        </c:ser>
        <c:ser>
          <c:idx val="2"/>
          <c:order val="2"/>
          <c:tx>
            <c:strRef>
              <c:f>'DESCTO PLANILLA-SOCIOS'!$D$28:$D$29</c:f>
              <c:strCache>
                <c:ptCount val="1"/>
                <c:pt idx="0">
                  <c:v>SOCIOS ANPTUF DZ C SUR</c:v>
                </c:pt>
              </c:strCache>
            </c:strRef>
          </c:tx>
          <c:invertIfNegative val="0"/>
          <c:cat>
            <c:strRef>
              <c:f>'DESCTO PLANILLA-SOCIOS'!$A$30:$A$37</c:f>
              <c:strCache>
                <c:ptCount val="8"/>
                <c:pt idx="0">
                  <c:v> DICIEMBRE 2016</c:v>
                </c:pt>
                <c:pt idx="1">
                  <c:v>ENERO</c:v>
                </c:pt>
                <c:pt idx="2">
                  <c:v>FEBRERO</c:v>
                </c:pt>
                <c:pt idx="3">
                  <c:v>MARZO</c:v>
                </c:pt>
                <c:pt idx="4">
                  <c:v>ABRIL</c:v>
                </c:pt>
                <c:pt idx="5">
                  <c:v>MAYO</c:v>
                </c:pt>
                <c:pt idx="6">
                  <c:v>JUNIO</c:v>
                </c:pt>
                <c:pt idx="7">
                  <c:v>JULIO</c:v>
                </c:pt>
              </c:strCache>
            </c:strRef>
          </c:cat>
          <c:val>
            <c:numRef>
              <c:f>'DESCTO PLANILLA-SOCIOS'!$D$30:$D$37</c:f>
              <c:numCache>
                <c:formatCode>_-* #,##0_-;\-* #,##0_-;_-* "-"??_-;_-@_-</c:formatCode>
                <c:ptCount val="8"/>
                <c:pt idx="0">
                  <c:v>28</c:v>
                </c:pt>
                <c:pt idx="1">
                  <c:v>27</c:v>
                </c:pt>
                <c:pt idx="2">
                  <c:v>27</c:v>
                </c:pt>
                <c:pt idx="3">
                  <c:v>27</c:v>
                </c:pt>
                <c:pt idx="4">
                  <c:v>28</c:v>
                </c:pt>
                <c:pt idx="5">
                  <c:v>28</c:v>
                </c:pt>
                <c:pt idx="6">
                  <c:v>28</c:v>
                </c:pt>
                <c:pt idx="7">
                  <c:v>28</c:v>
                </c:pt>
              </c:numCache>
            </c:numRef>
          </c:val>
        </c:ser>
        <c:ser>
          <c:idx val="3"/>
          <c:order val="3"/>
          <c:tx>
            <c:strRef>
              <c:f>'DESCTO PLANILLA-SOCIOS'!$E$28:$E$29</c:f>
              <c:strCache>
                <c:ptCount val="1"/>
                <c:pt idx="0">
                  <c:v>SOCIOS ANPTUF DZ SUR</c:v>
                </c:pt>
              </c:strCache>
            </c:strRef>
          </c:tx>
          <c:invertIfNegative val="0"/>
          <c:cat>
            <c:strRef>
              <c:f>'DESCTO PLANILLA-SOCIOS'!$A$30:$A$37</c:f>
              <c:strCache>
                <c:ptCount val="8"/>
                <c:pt idx="0">
                  <c:v> DICIEMBRE 2016</c:v>
                </c:pt>
                <c:pt idx="1">
                  <c:v>ENERO</c:v>
                </c:pt>
                <c:pt idx="2">
                  <c:v>FEBRERO</c:v>
                </c:pt>
                <c:pt idx="3">
                  <c:v>MARZO</c:v>
                </c:pt>
                <c:pt idx="4">
                  <c:v>ABRIL</c:v>
                </c:pt>
                <c:pt idx="5">
                  <c:v>MAYO</c:v>
                </c:pt>
                <c:pt idx="6">
                  <c:v>JUNIO</c:v>
                </c:pt>
                <c:pt idx="7">
                  <c:v>JULIO</c:v>
                </c:pt>
              </c:strCache>
            </c:strRef>
          </c:cat>
          <c:val>
            <c:numRef>
              <c:f>'DESCTO PLANILLA-SOCIOS'!$E$30:$E$37</c:f>
              <c:numCache>
                <c:formatCode>_-* #,##0_-;\-* #,##0_-;_-* "-"??_-;_-@_-</c:formatCode>
                <c:ptCount val="8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</c:numCache>
            </c:numRef>
          </c:val>
        </c:ser>
        <c:ser>
          <c:idx val="4"/>
          <c:order val="4"/>
          <c:tx>
            <c:strRef>
              <c:f>'DESCTO PLANILLA-SOCIOS'!$F$28:$F$29</c:f>
              <c:strCache>
                <c:ptCount val="1"/>
                <c:pt idx="0">
                  <c:v>SOCIOS ANPTUF N CENTRAL</c:v>
                </c:pt>
              </c:strCache>
            </c:strRef>
          </c:tx>
          <c:invertIfNegative val="0"/>
          <c:cat>
            <c:strRef>
              <c:f>'DESCTO PLANILLA-SOCIOS'!$A$30:$A$37</c:f>
              <c:strCache>
                <c:ptCount val="8"/>
                <c:pt idx="0">
                  <c:v> DICIEMBRE 2016</c:v>
                </c:pt>
                <c:pt idx="1">
                  <c:v>ENERO</c:v>
                </c:pt>
                <c:pt idx="2">
                  <c:v>FEBRERO</c:v>
                </c:pt>
                <c:pt idx="3">
                  <c:v>MARZO</c:v>
                </c:pt>
                <c:pt idx="4">
                  <c:v>ABRIL</c:v>
                </c:pt>
                <c:pt idx="5">
                  <c:v>MAYO</c:v>
                </c:pt>
                <c:pt idx="6">
                  <c:v>JUNIO</c:v>
                </c:pt>
                <c:pt idx="7">
                  <c:v>JULIO</c:v>
                </c:pt>
              </c:strCache>
            </c:strRef>
          </c:cat>
          <c:val>
            <c:numRef>
              <c:f>'DESCTO PLANILLA-SOCIOS'!$F$30:$F$37</c:f>
              <c:numCache>
                <c:formatCode>_-* #,##0_-;\-* #,##0_-;_-* "-"??_-;_-@_-</c:formatCode>
                <c:ptCount val="8"/>
                <c:pt idx="0">
                  <c:v>96</c:v>
                </c:pt>
                <c:pt idx="1">
                  <c:v>100</c:v>
                </c:pt>
                <c:pt idx="2">
                  <c:v>103</c:v>
                </c:pt>
                <c:pt idx="3">
                  <c:v>104</c:v>
                </c:pt>
                <c:pt idx="4">
                  <c:v>106</c:v>
                </c:pt>
                <c:pt idx="5">
                  <c:v>106</c:v>
                </c:pt>
                <c:pt idx="6">
                  <c:v>111</c:v>
                </c:pt>
                <c:pt idx="7">
                  <c:v>118</c:v>
                </c:pt>
              </c:numCache>
            </c:numRef>
          </c:val>
        </c:ser>
        <c:ser>
          <c:idx val="5"/>
          <c:order val="5"/>
          <c:tx>
            <c:strRef>
              <c:f>'DESCTO PLANILLA-SOCIOS'!$G$28:$G$29</c:f>
              <c:strCache>
                <c:ptCount val="1"/>
                <c:pt idx="0">
                  <c:v>SOCIOS ANPTUF TOTAL</c:v>
                </c:pt>
              </c:strCache>
            </c:strRef>
          </c:tx>
          <c:invertIfNegative val="0"/>
          <c:cat>
            <c:strRef>
              <c:f>'DESCTO PLANILLA-SOCIOS'!$A$30:$A$37</c:f>
              <c:strCache>
                <c:ptCount val="8"/>
                <c:pt idx="0">
                  <c:v> DICIEMBRE 2016</c:v>
                </c:pt>
                <c:pt idx="1">
                  <c:v>ENERO</c:v>
                </c:pt>
                <c:pt idx="2">
                  <c:v>FEBRERO</c:v>
                </c:pt>
                <c:pt idx="3">
                  <c:v>MARZO</c:v>
                </c:pt>
                <c:pt idx="4">
                  <c:v>ABRIL</c:v>
                </c:pt>
                <c:pt idx="5">
                  <c:v>MAYO</c:v>
                </c:pt>
                <c:pt idx="6">
                  <c:v>JUNIO</c:v>
                </c:pt>
                <c:pt idx="7">
                  <c:v>JULIO</c:v>
                </c:pt>
              </c:strCache>
            </c:strRef>
          </c:cat>
          <c:val>
            <c:numRef>
              <c:f>'DESCTO PLANILLA-SOCIOS'!$G$30:$G$37</c:f>
              <c:numCache>
                <c:formatCode>_-* #,##0_-;\-* #,##0_-;_-* "-"??_-;_-@_-</c:formatCode>
                <c:ptCount val="8"/>
                <c:pt idx="0">
                  <c:v>169</c:v>
                </c:pt>
                <c:pt idx="1">
                  <c:v>170</c:v>
                </c:pt>
                <c:pt idx="2">
                  <c:v>176</c:v>
                </c:pt>
                <c:pt idx="3">
                  <c:v>177</c:v>
                </c:pt>
                <c:pt idx="4">
                  <c:v>181</c:v>
                </c:pt>
                <c:pt idx="5">
                  <c:v>183</c:v>
                </c:pt>
                <c:pt idx="6">
                  <c:v>188</c:v>
                </c:pt>
                <c:pt idx="7">
                  <c:v>196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996992"/>
        <c:axId val="74388544"/>
      </c:barChart>
      <c:catAx>
        <c:axId val="142996992"/>
        <c:scaling>
          <c:orientation val="minMax"/>
        </c:scaling>
        <c:delete val="0"/>
        <c:axPos val="b"/>
        <c:majorTickMark val="none"/>
        <c:minorTickMark val="none"/>
        <c:tickLblPos val="nextTo"/>
        <c:crossAx val="74388544"/>
        <c:crosses val="autoZero"/>
        <c:auto val="0"/>
        <c:lblAlgn val="ctr"/>
        <c:lblOffset val="100"/>
        <c:noMultiLvlLbl val="0"/>
      </c:catAx>
      <c:valAx>
        <c:axId val="74388544"/>
        <c:scaling>
          <c:orientation val="minMax"/>
        </c:scaling>
        <c:delete val="0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142996992"/>
        <c:crossesAt val="1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accent1">
          <a:lumMod val="60000"/>
          <a:lumOff val="40000"/>
        </a:schemeClr>
      </a:solidFill>
    </a:ln>
    <a:effectLst>
      <a:glow rad="228600">
        <a:schemeClr val="accent1">
          <a:satMod val="175000"/>
          <a:alpha val="40000"/>
        </a:schemeClr>
      </a:glow>
    </a:effectLst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85933262867028"/>
          <c:y val="0.15001076788478362"/>
          <c:w val="0.78701899819083698"/>
          <c:h val="0.421107409650716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GRAFICOS!$B$3</c:f>
              <c:strCache>
                <c:ptCount val="1"/>
                <c:pt idx="0">
                  <c:v>TOTAL </c:v>
                </c:pt>
              </c:strCache>
            </c:strRef>
          </c:tx>
          <c:invertIfNegative val="0"/>
          <c:cat>
            <c:strRef>
              <c:f>GRAFICOS!$A$4:$A$9</c:f>
              <c:strCache>
                <c:ptCount val="6"/>
                <c:pt idx="0">
                  <c:v>GASTO COMERCIAL</c:v>
                </c:pt>
                <c:pt idx="1">
                  <c:v>GASTO ADMINISTRATIVO</c:v>
                </c:pt>
                <c:pt idx="2">
                  <c:v>GASTO OPERATIVO</c:v>
                </c:pt>
                <c:pt idx="3">
                  <c:v>BIENESTAR SOCIOS</c:v>
                </c:pt>
                <c:pt idx="4">
                  <c:v>Regalos y Aniversario y Otros</c:v>
                </c:pt>
                <c:pt idx="5">
                  <c:v>TOTAL GASTOS PAGADOS</c:v>
                </c:pt>
              </c:strCache>
            </c:strRef>
          </c:cat>
          <c:val>
            <c:numRef>
              <c:f>GRAFICOS!$B$4:$B$9</c:f>
              <c:numCache>
                <c:formatCode>#,##0_ ;[Red]\-#,##0\ </c:formatCode>
                <c:ptCount val="6"/>
                <c:pt idx="0">
                  <c:v>84979256</c:v>
                </c:pt>
                <c:pt idx="1">
                  <c:v>8341532</c:v>
                </c:pt>
                <c:pt idx="2">
                  <c:v>1160960</c:v>
                </c:pt>
                <c:pt idx="3">
                  <c:v>10124600</c:v>
                </c:pt>
                <c:pt idx="4">
                  <c:v>222688</c:v>
                </c:pt>
                <c:pt idx="5">
                  <c:v>104829036</c:v>
                </c:pt>
              </c:numCache>
            </c:numRef>
          </c:val>
        </c:ser>
        <c:ser>
          <c:idx val="1"/>
          <c:order val="1"/>
          <c:tx>
            <c:strRef>
              <c:f>GRAFICOS!$C$3</c:f>
              <c:strCache>
                <c:ptCount val="1"/>
                <c:pt idx="0">
                  <c:v>Peso Relativo %
del Gasto 
a Julio</c:v>
                </c:pt>
              </c:strCache>
            </c:strRef>
          </c:tx>
          <c:invertIfNegative val="0"/>
          <c:cat>
            <c:strRef>
              <c:f>GRAFICOS!$A$4:$A$9</c:f>
              <c:strCache>
                <c:ptCount val="6"/>
                <c:pt idx="0">
                  <c:v>GASTO COMERCIAL</c:v>
                </c:pt>
                <c:pt idx="1">
                  <c:v>GASTO ADMINISTRATIVO</c:v>
                </c:pt>
                <c:pt idx="2">
                  <c:v>GASTO OPERATIVO</c:v>
                </c:pt>
                <c:pt idx="3">
                  <c:v>BIENESTAR SOCIOS</c:v>
                </c:pt>
                <c:pt idx="4">
                  <c:v>Regalos y Aniversario y Otros</c:v>
                </c:pt>
                <c:pt idx="5">
                  <c:v>TOTAL GASTOS PAGADOS</c:v>
                </c:pt>
              </c:strCache>
            </c:strRef>
          </c:cat>
          <c:val>
            <c:numRef>
              <c:f>GRAFICOS!$C$4:$C$9</c:f>
              <c:numCache>
                <c:formatCode>0.0%</c:formatCode>
                <c:ptCount val="6"/>
                <c:pt idx="0">
                  <c:v>0.81064616486600138</c:v>
                </c:pt>
                <c:pt idx="1">
                  <c:v>7.9572724488280136E-2</c:v>
                </c:pt>
                <c:pt idx="2">
                  <c:v>1.1074794201102831E-2</c:v>
                </c:pt>
                <c:pt idx="3">
                  <c:v>9.6582019508411776E-2</c:v>
                </c:pt>
                <c:pt idx="4">
                  <c:v>2.1242969362038205E-3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999040"/>
        <c:axId val="143025856"/>
      </c:barChart>
      <c:catAx>
        <c:axId val="142999040"/>
        <c:scaling>
          <c:orientation val="minMax"/>
        </c:scaling>
        <c:delete val="0"/>
        <c:axPos val="b"/>
        <c:majorTickMark val="none"/>
        <c:minorTickMark val="none"/>
        <c:tickLblPos val="nextTo"/>
        <c:crossAx val="143025856"/>
        <c:crosses val="autoZero"/>
        <c:auto val="1"/>
        <c:lblAlgn val="ctr"/>
        <c:lblOffset val="100"/>
        <c:noMultiLvlLbl val="0"/>
      </c:catAx>
      <c:valAx>
        <c:axId val="1430258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Monto</a:t>
                </a:r>
              </a:p>
            </c:rich>
          </c:tx>
          <c:layout/>
          <c:overlay val="0"/>
        </c:title>
        <c:numFmt formatCode="#,##0_ ;[Red]\-#,##0\ " sourceLinked="1"/>
        <c:majorTickMark val="none"/>
        <c:minorTickMark val="none"/>
        <c:tickLblPos val="nextTo"/>
        <c:crossAx val="1429990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accent1"/>
      </a:solidFill>
    </a:ln>
    <a:effectLst>
      <a:glow rad="228600">
        <a:schemeClr val="accent6">
          <a:satMod val="175000"/>
          <a:alpha val="40000"/>
        </a:schemeClr>
      </a:glow>
    </a:effectLst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45"/>
    </mc:Choice>
    <mc:Fallback>
      <c:style val="4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L" sz="1400"/>
              <a:t>INGRESOS</a:t>
            </a:r>
            <a:r>
              <a:rPr lang="es-CL" sz="1400" baseline="0"/>
              <a:t>  PERCIBIDOS RESPECTO DEL PRESUPUESTO 2017</a:t>
            </a:r>
          </a:p>
          <a:p>
            <a:pPr>
              <a:defRPr/>
            </a:pPr>
            <a:r>
              <a:rPr lang="es-CL" sz="1400" baseline="0"/>
              <a:t>PERIODO ENERO-JULIO</a:t>
            </a:r>
          </a:p>
          <a:p>
            <a:pPr>
              <a:defRPr/>
            </a:pPr>
            <a:r>
              <a:rPr lang="es-CL" sz="1400" baseline="0"/>
              <a:t>EN $</a:t>
            </a:r>
            <a:endParaRPr lang="es-CL" sz="14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257154373236598E-2"/>
          <c:y val="0.23547072543625266"/>
          <c:w val="0.96453043127771065"/>
          <c:h val="0.62747018550385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GRAFICOS!$C$18</c:f>
              <c:strCache>
                <c:ptCount val="1"/>
                <c:pt idx="0">
                  <c:v>INGR PERCIBIDOS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-4.8367593712212815E-3"/>
                  <c:y val="-1.8518514660976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GRAFICOS!$A$19:$B$25</c:f>
              <c:multiLvlStrCache>
                <c:ptCount val="7"/>
                <c:lvl>
                  <c:pt idx="0">
                    <c:v>APORTE SOCIOS</c:v>
                  </c:pt>
                  <c:pt idx="1">
                    <c:v>COOPEUCH</c:v>
                  </c:pt>
                  <c:pt idx="2">
                    <c:v>CONVENIOS CON EMPRESAS</c:v>
                  </c:pt>
                  <c:pt idx="3">
                    <c:v>Recuperación Ptmos.</c:v>
                  </c:pt>
                  <c:pt idx="4">
                    <c:v>3.-Recup Incobrables</c:v>
                  </c:pt>
                  <c:pt idx="5">
                    <c:v>OTROS INGRESOS OTROS</c:v>
                  </c:pt>
                  <c:pt idx="6">
                    <c:v>TOTAL PRESUPUESTO</c:v>
                  </c:pt>
                </c:lvl>
                <c:lvl>
                  <c:pt idx="0">
                    <c:v>11.620.000 </c:v>
                  </c:pt>
                  <c:pt idx="1">
                    <c:v>69.720.000 </c:v>
                  </c:pt>
                  <c:pt idx="2">
                    <c:v>123.570.000 </c:v>
                  </c:pt>
                  <c:pt idx="3">
                    <c:v>14.900.000 </c:v>
                  </c:pt>
                  <c:pt idx="4">
                    <c:v>2.600.000 </c:v>
                  </c:pt>
                  <c:pt idx="5">
                    <c:v>1.037.657 </c:v>
                  </c:pt>
                  <c:pt idx="6">
                    <c:v>223.447.657 </c:v>
                  </c:pt>
                </c:lvl>
              </c:multiLvlStrCache>
            </c:multiLvlStrRef>
          </c:cat>
          <c:val>
            <c:numRef>
              <c:f>GRAFICOS!$C$19:$C$25</c:f>
              <c:numCache>
                <c:formatCode>#,##0_ ;[Red]\-#,##0\ </c:formatCode>
                <c:ptCount val="7"/>
                <c:pt idx="0">
                  <c:v>5651656</c:v>
                </c:pt>
                <c:pt idx="1">
                  <c:v>32605033</c:v>
                </c:pt>
                <c:pt idx="2">
                  <c:v>64503406</c:v>
                </c:pt>
                <c:pt idx="3">
                  <c:v>6546332</c:v>
                </c:pt>
                <c:pt idx="4">
                  <c:v>0</c:v>
                </c:pt>
                <c:pt idx="5">
                  <c:v>1037657</c:v>
                </c:pt>
                <c:pt idx="6">
                  <c:v>110344084</c:v>
                </c:pt>
              </c:numCache>
            </c:numRef>
          </c:val>
        </c:ser>
        <c:ser>
          <c:idx val="1"/>
          <c:order val="1"/>
          <c:tx>
            <c:strRef>
              <c:f>GRAFICOS!$D$18</c:f>
              <c:strCache>
                <c:ptCount val="1"/>
                <c:pt idx="0">
                  <c:v>VARIAC%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6.4490124949617093E-3"/>
                  <c:y val="1.0582008377701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GRAFICOS!$A$19:$B$25</c:f>
              <c:multiLvlStrCache>
                <c:ptCount val="7"/>
                <c:lvl>
                  <c:pt idx="0">
                    <c:v>APORTE SOCIOS</c:v>
                  </c:pt>
                  <c:pt idx="1">
                    <c:v>COOPEUCH</c:v>
                  </c:pt>
                  <c:pt idx="2">
                    <c:v>CONVENIOS CON EMPRESAS</c:v>
                  </c:pt>
                  <c:pt idx="3">
                    <c:v>Recuperación Ptmos.</c:v>
                  </c:pt>
                  <c:pt idx="4">
                    <c:v>3.-Recup Incobrables</c:v>
                  </c:pt>
                  <c:pt idx="5">
                    <c:v>OTROS INGRESOS OTROS</c:v>
                  </c:pt>
                  <c:pt idx="6">
                    <c:v>TOTAL PRESUPUESTO</c:v>
                  </c:pt>
                </c:lvl>
                <c:lvl>
                  <c:pt idx="0">
                    <c:v>11.620.000 </c:v>
                  </c:pt>
                  <c:pt idx="1">
                    <c:v>69.720.000 </c:v>
                  </c:pt>
                  <c:pt idx="2">
                    <c:v>123.570.000 </c:v>
                  </c:pt>
                  <c:pt idx="3">
                    <c:v>14.900.000 </c:v>
                  </c:pt>
                  <c:pt idx="4">
                    <c:v>2.600.000 </c:v>
                  </c:pt>
                  <c:pt idx="5">
                    <c:v>1.037.657 </c:v>
                  </c:pt>
                  <c:pt idx="6">
                    <c:v>223.447.657 </c:v>
                  </c:pt>
                </c:lvl>
              </c:multiLvlStrCache>
            </c:multiLvlStrRef>
          </c:cat>
          <c:val>
            <c:numRef>
              <c:f>GRAFICOS!$D$19:$D$25</c:f>
              <c:numCache>
                <c:formatCode>0.0%</c:formatCode>
                <c:ptCount val="7"/>
                <c:pt idx="0">
                  <c:v>0.48637314974182444</c:v>
                </c:pt>
                <c:pt idx="1">
                  <c:v>0.4676568129661503</c:v>
                </c:pt>
                <c:pt idx="2">
                  <c:v>0.52199891559439993</c:v>
                </c:pt>
                <c:pt idx="3">
                  <c:v>0.43935114093959732</c:v>
                </c:pt>
                <c:pt idx="4">
                  <c:v>0</c:v>
                </c:pt>
                <c:pt idx="5">
                  <c:v>1</c:v>
                </c:pt>
                <c:pt idx="6" formatCode="0.00%">
                  <c:v>0.4938252004137148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3189504"/>
        <c:axId val="143029312"/>
      </c:barChart>
      <c:catAx>
        <c:axId val="143189504"/>
        <c:scaling>
          <c:orientation val="minMax"/>
        </c:scaling>
        <c:delete val="0"/>
        <c:axPos val="b"/>
        <c:majorTickMark val="none"/>
        <c:minorTickMark val="none"/>
        <c:tickLblPos val="nextTo"/>
        <c:crossAx val="143029312"/>
        <c:crosses val="autoZero"/>
        <c:auto val="1"/>
        <c:lblAlgn val="ctr"/>
        <c:lblOffset val="100"/>
        <c:noMultiLvlLbl val="0"/>
      </c:catAx>
      <c:valAx>
        <c:axId val="143029312"/>
        <c:scaling>
          <c:orientation val="minMax"/>
        </c:scaling>
        <c:delete val="1"/>
        <c:axPos val="l"/>
        <c:numFmt formatCode="#,##0_ ;[Red]\-#,##0\ " sourceLinked="1"/>
        <c:majorTickMark val="none"/>
        <c:minorTickMark val="none"/>
        <c:tickLblPos val="nextTo"/>
        <c:crossAx val="14318950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solidFill>
        <a:schemeClr val="bg2">
          <a:lumMod val="75000"/>
        </a:schemeClr>
      </a:solidFill>
    </a:ln>
    <a:effectLst>
      <a:glow rad="228600">
        <a:schemeClr val="accent3">
          <a:satMod val="175000"/>
          <a:alpha val="40000"/>
        </a:schemeClr>
      </a:glow>
    </a:effectLst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GASTOS PAGADOS RESPECTO DEL PRESUPUESTO</a:t>
            </a:r>
          </a:p>
          <a:p>
            <a:pPr>
              <a:defRPr/>
            </a:pPr>
            <a:r>
              <a:rPr lang="en-US" sz="1400"/>
              <a:t>PERIODO ENERO-JULIO </a:t>
            </a:r>
          </a:p>
          <a:p>
            <a:pPr>
              <a:defRPr/>
            </a:pPr>
            <a:r>
              <a:rPr lang="en-US" sz="1400"/>
              <a:t>EN$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3485040033712601E-2"/>
          <c:y val="0.23493552484198968"/>
          <c:w val="0.9629161399072903"/>
          <c:h val="0.612163018952579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GRAFICOS!$C$53</c:f>
              <c:strCache>
                <c:ptCount val="1"/>
                <c:pt idx="0">
                  <c:v>GASTOS PAGADOS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-1.0113780025284451E-2"/>
                  <c:y val="-2.0267822517710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GRAFICOS!$A$54:$B$60</c:f>
              <c:multiLvlStrCache>
                <c:ptCount val="7"/>
                <c:lvl>
                  <c:pt idx="0">
                    <c:v>GASTO COMERCIAL</c:v>
                  </c:pt>
                  <c:pt idx="1">
                    <c:v>GASTO ADMINISTRATIVO</c:v>
                  </c:pt>
                  <c:pt idx="2">
                    <c:v>GASTO OPERATIVO</c:v>
                  </c:pt>
                  <c:pt idx="3">
                    <c:v>Bienestar Socios</c:v>
                  </c:pt>
                  <c:pt idx="4">
                    <c:v>Regalos y Aniversario y Otros</c:v>
                  </c:pt>
                  <c:pt idx="5">
                    <c:v>CAJA CHICA</c:v>
                  </c:pt>
                  <c:pt idx="6">
                    <c:v>TOTAL PRESUPUESTO</c:v>
                  </c:pt>
                </c:lvl>
                <c:lvl>
                  <c:pt idx="0">
                    <c:v>160.104.138 </c:v>
                  </c:pt>
                  <c:pt idx="1">
                    <c:v>13.938.378 </c:v>
                  </c:pt>
                  <c:pt idx="2">
                    <c:v>9.404.000 </c:v>
                  </c:pt>
                  <c:pt idx="3">
                    <c:v>11.150.000 </c:v>
                  </c:pt>
                  <c:pt idx="4">
                    <c:v>24.189.990 </c:v>
                  </c:pt>
                  <c:pt idx="5">
                    <c:v>447.908 </c:v>
                  </c:pt>
                  <c:pt idx="6">
                    <c:v>219.234.414 </c:v>
                  </c:pt>
                </c:lvl>
              </c:multiLvlStrCache>
            </c:multiLvlStrRef>
          </c:cat>
          <c:val>
            <c:numRef>
              <c:f>GRAFICOS!$C$54:$C$60</c:f>
              <c:numCache>
                <c:formatCode>#,##0_ ;[Red]\-#,##0\ </c:formatCode>
                <c:ptCount val="7"/>
                <c:pt idx="0">
                  <c:v>84979256</c:v>
                </c:pt>
                <c:pt idx="1">
                  <c:v>8341532</c:v>
                </c:pt>
                <c:pt idx="2">
                  <c:v>1160960</c:v>
                </c:pt>
                <c:pt idx="3">
                  <c:v>10124600</c:v>
                </c:pt>
                <c:pt idx="4">
                  <c:v>99990</c:v>
                </c:pt>
                <c:pt idx="5">
                  <c:v>122698</c:v>
                </c:pt>
                <c:pt idx="6">
                  <c:v>104829036</c:v>
                </c:pt>
              </c:numCache>
            </c:numRef>
          </c:val>
        </c:ser>
        <c:ser>
          <c:idx val="1"/>
          <c:order val="1"/>
          <c:tx>
            <c:strRef>
              <c:f>GRAFICOS!$D$53</c:f>
              <c:strCache>
                <c:ptCount val="1"/>
                <c:pt idx="0">
                  <c:v>VARIAC %</c:v>
                </c:pt>
              </c:strCache>
            </c:strRef>
          </c:tx>
          <c:invertIfNegative val="0"/>
          <c:cat>
            <c:multiLvlStrRef>
              <c:f>GRAFICOS!$A$54:$B$60</c:f>
              <c:multiLvlStrCache>
                <c:ptCount val="7"/>
                <c:lvl>
                  <c:pt idx="0">
                    <c:v>GASTO COMERCIAL</c:v>
                  </c:pt>
                  <c:pt idx="1">
                    <c:v>GASTO ADMINISTRATIVO</c:v>
                  </c:pt>
                  <c:pt idx="2">
                    <c:v>GASTO OPERATIVO</c:v>
                  </c:pt>
                  <c:pt idx="3">
                    <c:v>Bienestar Socios</c:v>
                  </c:pt>
                  <c:pt idx="4">
                    <c:v>Regalos y Aniversario y Otros</c:v>
                  </c:pt>
                  <c:pt idx="5">
                    <c:v>CAJA CHICA</c:v>
                  </c:pt>
                  <c:pt idx="6">
                    <c:v>TOTAL PRESUPUESTO</c:v>
                  </c:pt>
                </c:lvl>
                <c:lvl>
                  <c:pt idx="0">
                    <c:v>160.104.138 </c:v>
                  </c:pt>
                  <c:pt idx="1">
                    <c:v>13.938.378 </c:v>
                  </c:pt>
                  <c:pt idx="2">
                    <c:v>9.404.000 </c:v>
                  </c:pt>
                  <c:pt idx="3">
                    <c:v>11.150.000 </c:v>
                  </c:pt>
                  <c:pt idx="4">
                    <c:v>24.189.990 </c:v>
                  </c:pt>
                  <c:pt idx="5">
                    <c:v>447.908 </c:v>
                  </c:pt>
                  <c:pt idx="6">
                    <c:v>219.234.414 </c:v>
                  </c:pt>
                </c:lvl>
              </c:multiLvlStrCache>
            </c:multiLvlStrRef>
          </c:cat>
          <c:val>
            <c:numRef>
              <c:f>GRAFICOS!$D$54:$D$60</c:f>
              <c:numCache>
                <c:formatCode>0.0%</c:formatCode>
                <c:ptCount val="7"/>
                <c:pt idx="0">
                  <c:v>0.5307748885291147</c:v>
                </c:pt>
                <c:pt idx="1">
                  <c:v>0.5984578693446253</c:v>
                </c:pt>
                <c:pt idx="2">
                  <c:v>0.12345384942577627</c:v>
                </c:pt>
                <c:pt idx="3">
                  <c:v>0.90803587443946188</c:v>
                </c:pt>
                <c:pt idx="4">
                  <c:v>4.133527959292253E-3</c:v>
                </c:pt>
                <c:pt idx="5">
                  <c:v>0.2739357189422828</c:v>
                </c:pt>
                <c:pt idx="6" formatCode="0.00%">
                  <c:v>0.47815958310267842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3191040"/>
        <c:axId val="145752064"/>
      </c:barChart>
      <c:catAx>
        <c:axId val="143191040"/>
        <c:scaling>
          <c:orientation val="minMax"/>
        </c:scaling>
        <c:delete val="0"/>
        <c:axPos val="b"/>
        <c:majorTickMark val="none"/>
        <c:minorTickMark val="none"/>
        <c:tickLblPos val="nextTo"/>
        <c:crossAx val="145752064"/>
        <c:crosses val="autoZero"/>
        <c:auto val="1"/>
        <c:lblAlgn val="ctr"/>
        <c:lblOffset val="100"/>
        <c:noMultiLvlLbl val="0"/>
      </c:catAx>
      <c:valAx>
        <c:axId val="145752064"/>
        <c:scaling>
          <c:orientation val="minMax"/>
        </c:scaling>
        <c:delete val="1"/>
        <c:axPos val="l"/>
        <c:numFmt formatCode="#,##0_ ;[Red]\-#,##0\ " sourceLinked="1"/>
        <c:majorTickMark val="none"/>
        <c:minorTickMark val="none"/>
        <c:tickLblPos val="nextTo"/>
        <c:crossAx val="1431910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0941669901881735"/>
          <c:y val="0.15041619711357937"/>
          <c:w val="0.48508569172216304"/>
          <c:h val="6.7074409354842601E-2"/>
        </c:manualLayout>
      </c:layout>
      <c:overlay val="0"/>
    </c:legend>
    <c:plotVisOnly val="1"/>
    <c:dispBlanksAs val="gap"/>
    <c:showDLblsOverMax val="0"/>
  </c:chart>
  <c:spPr>
    <a:effectLst>
      <a:glow rad="228600">
        <a:schemeClr val="accent5">
          <a:satMod val="175000"/>
          <a:alpha val="40000"/>
        </a:schemeClr>
      </a:glo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L"/>
              <a:t>PRÉSTAMOS</a:t>
            </a:r>
            <a:r>
              <a:rPr lang="es-CL" baseline="0"/>
              <a:t> OTORGADOS Y RECUPARADOS</a:t>
            </a:r>
          </a:p>
          <a:p>
            <a:pPr>
              <a:defRPr/>
            </a:pPr>
            <a:r>
              <a:rPr lang="es-CL" baseline="0"/>
              <a:t>PERIODO ENERO - JULIO 2017</a:t>
            </a:r>
            <a:endParaRPr lang="es-CL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76200" dist="12700" dir="8100000" sy="-23000" kx="800400" algn="br" rotWithShape="0">
            <a:prstClr val="black">
              <a:alpha val="20000"/>
            </a:prstClr>
          </a:outerShdw>
        </a:effectLst>
      </c:spPr>
    </c:sideWall>
    <c:backWall>
      <c:thickness val="0"/>
      <c:spPr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76200" dist="12700" dir="8100000" sy="-23000" kx="800400" algn="br" rotWithShape="0">
            <a:prstClr val="black">
              <a:alpha val="20000"/>
            </a:prstClr>
          </a:outerShdw>
        </a:effectLst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'PTMOS AÑO 2017 OK '!$C$55</c:f>
              <c:strCache>
                <c:ptCount val="1"/>
                <c:pt idx="0">
                  <c:v>N° Préstamos Otorgados</c:v>
                </c:pt>
              </c:strCache>
            </c:strRef>
          </c:tx>
          <c:invertIfNegative val="0"/>
          <c:cat>
            <c:strRef>
              <c:f>'PTMOS AÑO 2017 OK '!$B$56:$B$59</c:f>
              <c:strCache>
                <c:ptCount val="4"/>
                <c:pt idx="0">
                  <c:v>TOTAL PRESTAMOS   ENTREGADOS</c:v>
                </c:pt>
                <c:pt idx="1">
                  <c:v>PPTMOS RECUPERADOS</c:v>
                </c:pt>
                <c:pt idx="2">
                  <c:v>PTMOS POR RECUPERAR </c:v>
                </c:pt>
                <c:pt idx="3">
                  <c:v>UTILIDAD </c:v>
                </c:pt>
              </c:strCache>
            </c:strRef>
          </c:cat>
          <c:val>
            <c:numRef>
              <c:f>'PTMOS AÑO 2017 OK '!$C$56:$C$59</c:f>
              <c:numCache>
                <c:formatCode>_-* #,##0_-;\-* #,##0_-;_-* "-"??_-;_-@_-</c:formatCode>
                <c:ptCount val="4"/>
                <c:pt idx="0">
                  <c:v>28</c:v>
                </c:pt>
                <c:pt idx="1">
                  <c:v>18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'PTMOS AÑO 2017 OK '!$E$55</c:f>
              <c:strCache>
                <c:ptCount val="1"/>
                <c:pt idx="0">
                  <c:v>EN $</c:v>
                </c:pt>
              </c:strCache>
            </c:strRef>
          </c:tx>
          <c:invertIfNegative val="0"/>
          <c:cat>
            <c:strRef>
              <c:f>'PTMOS AÑO 2017 OK '!$B$56:$B$59</c:f>
              <c:strCache>
                <c:ptCount val="4"/>
                <c:pt idx="0">
                  <c:v>TOTAL PRESTAMOS   ENTREGADOS</c:v>
                </c:pt>
                <c:pt idx="1">
                  <c:v>PPTMOS RECUPERADOS</c:v>
                </c:pt>
                <c:pt idx="2">
                  <c:v>PTMOS POR RECUPERAR </c:v>
                </c:pt>
                <c:pt idx="3">
                  <c:v>UTILIDAD </c:v>
                </c:pt>
              </c:strCache>
            </c:strRef>
          </c:cat>
          <c:val>
            <c:numRef>
              <c:f>'PTMOS AÑO 2017 OK '!$E$56:$E$59</c:f>
              <c:numCache>
                <c:formatCode>_-* #,##0_-;\-* #,##0_-;_-* "-"??_-;_-@_-</c:formatCode>
                <c:ptCount val="4"/>
                <c:pt idx="0">
                  <c:v>8650000</c:v>
                </c:pt>
                <c:pt idx="1">
                  <c:v>6546332</c:v>
                </c:pt>
                <c:pt idx="2">
                  <c:v>2103668</c:v>
                </c:pt>
                <c:pt idx="3">
                  <c:v>94665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box"/>
        <c:axId val="145847808"/>
        <c:axId val="145754944"/>
        <c:axId val="0"/>
      </c:bar3DChart>
      <c:catAx>
        <c:axId val="145847808"/>
        <c:scaling>
          <c:orientation val="minMax"/>
        </c:scaling>
        <c:delete val="0"/>
        <c:axPos val="b"/>
        <c:majorTickMark val="none"/>
        <c:minorTickMark val="none"/>
        <c:tickLblPos val="nextTo"/>
        <c:crossAx val="145754944"/>
        <c:crosses val="autoZero"/>
        <c:auto val="1"/>
        <c:lblAlgn val="ctr"/>
        <c:lblOffset val="100"/>
        <c:noMultiLvlLbl val="0"/>
      </c:catAx>
      <c:valAx>
        <c:axId val="145754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crossAx val="14584780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effectLst>
      <a:glow rad="101600">
        <a:schemeClr val="accent1">
          <a:satMod val="175000"/>
          <a:alpha val="40000"/>
        </a:schemeClr>
      </a:glow>
    </a:effectLst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WOM </a:t>
            </a:r>
            <a:r>
              <a:rPr lang="en-US" dirty="0" smtClean="0"/>
              <a:t>DESCUENTO</a:t>
            </a:r>
            <a:r>
              <a:rPr lang="en-US" baseline="0" dirty="0" smtClean="0"/>
              <a:t>  POR PLANILLA DE USO CONVENIO DE </a:t>
            </a:r>
            <a:r>
              <a:rPr lang="en-US" dirty="0" smtClean="0"/>
              <a:t> </a:t>
            </a:r>
            <a:r>
              <a:rPr lang="en-US" dirty="0"/>
              <a:t>SOCIOS Y NO SOCIOS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'DESCTO PLANILLA-SOCIOS'!$B$92</c:f>
              <c:strCache>
                <c:ptCount val="1"/>
                <c:pt idx="0">
                  <c:v>SOCIOS</c:v>
                </c:pt>
              </c:strCache>
            </c:strRef>
          </c:tx>
          <c:invertIfNegative val="0"/>
          <c:cat>
            <c:strRef>
              <c:f>'DESCTO PLANILLA-SOCIOS'!$C$90:$E$91</c:f>
              <c:strCache>
                <c:ptCount val="3"/>
                <c:pt idx="0">
                  <c:v>N° Socios</c:v>
                </c:pt>
                <c:pt idx="1">
                  <c:v>% Relativo</c:v>
                </c:pt>
                <c:pt idx="2">
                  <c:v>Ing. Julio</c:v>
                </c:pt>
              </c:strCache>
            </c:strRef>
          </c:cat>
          <c:val>
            <c:numRef>
              <c:f>'DESCTO PLANILLA-SOCIOS'!$C$92:$E$92</c:f>
              <c:numCache>
                <c:formatCode>0%</c:formatCode>
                <c:ptCount val="3"/>
                <c:pt idx="0" formatCode="General">
                  <c:v>37</c:v>
                </c:pt>
                <c:pt idx="1">
                  <c:v>0.18877551020408162</c:v>
                </c:pt>
                <c:pt idx="2" formatCode="_-* #,##0_-;\-* #,##0_-;_-* &quot;-&quot;??_-;_-@_-">
                  <c:v>384695.98469387752</c:v>
                </c:pt>
              </c:numCache>
            </c:numRef>
          </c:val>
        </c:ser>
        <c:ser>
          <c:idx val="1"/>
          <c:order val="1"/>
          <c:tx>
            <c:strRef>
              <c:f>'DESCTO PLANILLA-SOCIOS'!$B$93</c:f>
              <c:strCache>
                <c:ptCount val="1"/>
                <c:pt idx="0">
                  <c:v>NO SOCIOS</c:v>
                </c:pt>
              </c:strCache>
            </c:strRef>
          </c:tx>
          <c:invertIfNegative val="0"/>
          <c:cat>
            <c:strRef>
              <c:f>'DESCTO PLANILLA-SOCIOS'!$C$90:$E$91</c:f>
              <c:strCache>
                <c:ptCount val="3"/>
                <c:pt idx="0">
                  <c:v>N° Socios</c:v>
                </c:pt>
                <c:pt idx="1">
                  <c:v>% Relativo</c:v>
                </c:pt>
                <c:pt idx="2">
                  <c:v>Ing. Julio</c:v>
                </c:pt>
              </c:strCache>
            </c:strRef>
          </c:cat>
          <c:val>
            <c:numRef>
              <c:f>'DESCTO PLANILLA-SOCIOS'!$C$93:$E$93</c:f>
              <c:numCache>
                <c:formatCode>0%</c:formatCode>
                <c:ptCount val="3"/>
                <c:pt idx="0" formatCode="General">
                  <c:v>159</c:v>
                </c:pt>
                <c:pt idx="1">
                  <c:v>0.81122448979591832</c:v>
                </c:pt>
                <c:pt idx="2" formatCode="_-* #,##0_-;\-* #,##0_-;_-* &quot;-&quot;??_-;_-@_-">
                  <c:v>1653153.0153061224</c:v>
                </c:pt>
              </c:numCache>
            </c:numRef>
          </c:val>
        </c:ser>
        <c:ser>
          <c:idx val="2"/>
          <c:order val="2"/>
          <c:tx>
            <c:strRef>
              <c:f>'DESCTO PLANILLA-SOCIOS'!$B$94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'DESCTO PLANILLA-SOCIOS'!$C$90:$E$91</c:f>
              <c:strCache>
                <c:ptCount val="3"/>
                <c:pt idx="0">
                  <c:v>N° Socios</c:v>
                </c:pt>
                <c:pt idx="1">
                  <c:v>% Relativo</c:v>
                </c:pt>
                <c:pt idx="2">
                  <c:v>Ing. Julio</c:v>
                </c:pt>
              </c:strCache>
            </c:strRef>
          </c:cat>
          <c:val>
            <c:numRef>
              <c:f>'DESCTO PLANILLA-SOCIOS'!$C$94:$E$94</c:f>
              <c:numCache>
                <c:formatCode>0%</c:formatCode>
                <c:ptCount val="3"/>
                <c:pt idx="0" formatCode="General">
                  <c:v>196</c:v>
                </c:pt>
                <c:pt idx="1">
                  <c:v>1</c:v>
                </c:pt>
                <c:pt idx="2" formatCode="_-* #,##0_-;\-* #,##0_-;_-* &quot;-&quot;??_-;_-@_-">
                  <c:v>2037849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849856"/>
        <c:axId val="145757248"/>
      </c:barChart>
      <c:catAx>
        <c:axId val="145849856"/>
        <c:scaling>
          <c:orientation val="minMax"/>
        </c:scaling>
        <c:delete val="0"/>
        <c:axPos val="b"/>
        <c:majorTickMark val="none"/>
        <c:minorTickMark val="none"/>
        <c:tickLblPos val="nextTo"/>
        <c:crossAx val="145757248"/>
        <c:crosses val="autoZero"/>
        <c:auto val="1"/>
        <c:lblAlgn val="ctr"/>
        <c:lblOffset val="100"/>
        <c:noMultiLvlLbl val="0"/>
      </c:catAx>
      <c:valAx>
        <c:axId val="1457572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58498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gradFill rotWithShape="1">
      <a:gsLst>
        <a:gs pos="0">
          <a:schemeClr val="accent6">
            <a:shade val="51000"/>
            <a:satMod val="130000"/>
          </a:schemeClr>
        </a:gs>
        <a:gs pos="80000">
          <a:schemeClr val="accent6">
            <a:shade val="93000"/>
            <a:satMod val="130000"/>
          </a:schemeClr>
        </a:gs>
        <a:gs pos="100000">
          <a:schemeClr val="accent6">
            <a:shade val="94000"/>
            <a:satMod val="135000"/>
          </a:schemeClr>
        </a:gs>
      </a:gsLst>
      <a:lin ang="16200000" scaled="0"/>
    </a:gradFill>
    <a:ln>
      <a:noFill/>
    </a:ln>
    <a:effectLst>
      <a:outerShdw blurRad="40000" dist="23000" dir="5400000" rotWithShape="0">
        <a:srgbClr val="000000">
          <a:alpha val="35000"/>
        </a:srgbClr>
      </a:outerShdw>
    </a:effectLst>
    <a:scene3d>
      <a:camera prst="orthographicFront">
        <a:rot lat="0" lon="0" rev="0"/>
      </a:camera>
      <a:lightRig rig="threePt" dir="t">
        <a:rot lat="0" lon="0" rev="1200000"/>
      </a:lightRig>
    </a:scene3d>
    <a:sp3d>
      <a:bevelT w="63500" h="25400"/>
    </a:sp3d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MOVISTAR</a:t>
            </a:r>
            <a:r>
              <a:rPr lang="en-US" baseline="0" dirty="0"/>
              <a:t> </a:t>
            </a:r>
            <a:r>
              <a:rPr lang="en-US" baseline="0" dirty="0" smtClean="0"/>
              <a:t>:DESCUENTO POR PLANILLA  DE SO CONVENIO  </a:t>
            </a:r>
            <a:r>
              <a:rPr lang="en-US" dirty="0" smtClean="0"/>
              <a:t>POR </a:t>
            </a:r>
            <a:r>
              <a:rPr lang="en-US" dirty="0"/>
              <a:t>SOCIOS Y NO SOCIOS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'DESCTO PLANILLA-SOCIOS'!$B$98</c:f>
              <c:strCache>
                <c:ptCount val="1"/>
                <c:pt idx="0">
                  <c:v>SOCIOS</c:v>
                </c:pt>
              </c:strCache>
            </c:strRef>
          </c:tx>
          <c:invertIfNegative val="0"/>
          <c:cat>
            <c:strRef>
              <c:f>'DESCTO PLANILLA-SOCIOS'!$C$90:$E$91</c:f>
              <c:strCache>
                <c:ptCount val="3"/>
                <c:pt idx="0">
                  <c:v>N° Socios</c:v>
                </c:pt>
                <c:pt idx="1">
                  <c:v>% Relativo</c:v>
                </c:pt>
                <c:pt idx="2">
                  <c:v>Ing. Julio</c:v>
                </c:pt>
              </c:strCache>
            </c:strRef>
          </c:cat>
          <c:val>
            <c:numRef>
              <c:f>'DESCTO PLANILLA-SOCIOS'!$C$98:$E$98</c:f>
              <c:numCache>
                <c:formatCode>0%</c:formatCode>
                <c:ptCount val="3"/>
                <c:pt idx="0" formatCode="General">
                  <c:v>47</c:v>
                </c:pt>
                <c:pt idx="1">
                  <c:v>0.23979591836734693</c:v>
                </c:pt>
                <c:pt idx="2" formatCode="_-* #,##0_-;\-* #,##0_-;_-* &quot;-&quot;??_-;_-@_-">
                  <c:v>1279128.0204081633</c:v>
                </c:pt>
              </c:numCache>
            </c:numRef>
          </c:val>
        </c:ser>
        <c:ser>
          <c:idx val="1"/>
          <c:order val="1"/>
          <c:tx>
            <c:strRef>
              <c:f>'DESCTO PLANILLA-SOCIOS'!$B$99</c:f>
              <c:strCache>
                <c:ptCount val="1"/>
                <c:pt idx="0">
                  <c:v>NO SOCIOS</c:v>
                </c:pt>
              </c:strCache>
            </c:strRef>
          </c:tx>
          <c:invertIfNegative val="0"/>
          <c:cat>
            <c:strRef>
              <c:f>'DESCTO PLANILLA-SOCIOS'!$C$90:$E$91</c:f>
              <c:strCache>
                <c:ptCount val="3"/>
                <c:pt idx="0">
                  <c:v>N° Socios</c:v>
                </c:pt>
                <c:pt idx="1">
                  <c:v>% Relativo</c:v>
                </c:pt>
                <c:pt idx="2">
                  <c:v>Ing. Julio</c:v>
                </c:pt>
              </c:strCache>
            </c:strRef>
          </c:cat>
          <c:val>
            <c:numRef>
              <c:f>'DESCTO PLANILLA-SOCIOS'!$C$99:$E$99</c:f>
              <c:numCache>
                <c:formatCode>0%</c:formatCode>
                <c:ptCount val="3"/>
                <c:pt idx="0" formatCode="General">
                  <c:v>149</c:v>
                </c:pt>
                <c:pt idx="1">
                  <c:v>0.76020408163265307</c:v>
                </c:pt>
                <c:pt idx="2" formatCode="_-* #,##0_-;\-* #,##0_-;_-* &quot;-&quot;??_-;_-@_-">
                  <c:v>4055107.9795918367</c:v>
                </c:pt>
              </c:numCache>
            </c:numRef>
          </c:val>
        </c:ser>
        <c:ser>
          <c:idx val="2"/>
          <c:order val="2"/>
          <c:tx>
            <c:strRef>
              <c:f>'DESCTO PLANILLA-SOCIOS'!$B$100</c:f>
              <c:strCache>
                <c:ptCount val="1"/>
                <c:pt idx="0">
                  <c:v>TOTAL </c:v>
                </c:pt>
              </c:strCache>
            </c:strRef>
          </c:tx>
          <c:invertIfNegative val="0"/>
          <c:cat>
            <c:strRef>
              <c:f>'DESCTO PLANILLA-SOCIOS'!$C$90:$E$91</c:f>
              <c:strCache>
                <c:ptCount val="3"/>
                <c:pt idx="0">
                  <c:v>N° Socios</c:v>
                </c:pt>
                <c:pt idx="1">
                  <c:v>% Relativo</c:v>
                </c:pt>
                <c:pt idx="2">
                  <c:v>Ing. Julio</c:v>
                </c:pt>
              </c:strCache>
            </c:strRef>
          </c:cat>
          <c:val>
            <c:numRef>
              <c:f>'DESCTO PLANILLA-SOCIOS'!$C$100:$E$100</c:f>
              <c:numCache>
                <c:formatCode>0%</c:formatCode>
                <c:ptCount val="3"/>
                <c:pt idx="0" formatCode="General">
                  <c:v>196</c:v>
                </c:pt>
                <c:pt idx="1">
                  <c:v>1</c:v>
                </c:pt>
                <c:pt idx="2" formatCode="_-* #,##0_-;\-* #,##0_-;_-* &quot;-&quot;??_-;_-@_-">
                  <c:v>5334236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299008"/>
        <c:axId val="145809408"/>
      </c:barChart>
      <c:catAx>
        <c:axId val="160299008"/>
        <c:scaling>
          <c:orientation val="minMax"/>
        </c:scaling>
        <c:delete val="0"/>
        <c:axPos val="b"/>
        <c:majorTickMark val="none"/>
        <c:minorTickMark val="none"/>
        <c:tickLblPos val="nextTo"/>
        <c:crossAx val="145809408"/>
        <c:crosses val="autoZero"/>
        <c:auto val="1"/>
        <c:lblAlgn val="ctr"/>
        <c:lblOffset val="100"/>
        <c:noMultiLvlLbl val="0"/>
      </c:catAx>
      <c:valAx>
        <c:axId val="1458094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6029900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gradFill rotWithShape="1">
      <a:gsLst>
        <a:gs pos="0">
          <a:schemeClr val="accent6">
            <a:shade val="51000"/>
            <a:satMod val="130000"/>
          </a:schemeClr>
        </a:gs>
        <a:gs pos="80000">
          <a:schemeClr val="accent6">
            <a:shade val="93000"/>
            <a:satMod val="130000"/>
          </a:schemeClr>
        </a:gs>
        <a:gs pos="100000">
          <a:schemeClr val="accent6">
            <a:shade val="94000"/>
            <a:satMod val="135000"/>
          </a:schemeClr>
        </a:gs>
      </a:gsLst>
      <a:lin ang="16200000" scaled="0"/>
    </a:gradFill>
    <a:ln>
      <a:noFill/>
    </a:ln>
    <a:effectLst>
      <a:outerShdw blurRad="40000" dist="23000" dir="5400000" rotWithShape="0">
        <a:srgbClr val="000000">
          <a:alpha val="35000"/>
        </a:srgbClr>
      </a:outerShdw>
    </a:effectLst>
    <a:scene3d>
      <a:camera prst="orthographicFront">
        <a:rot lat="0" lon="0" rev="0"/>
      </a:camera>
      <a:lightRig rig="threePt" dir="t">
        <a:rot lat="0" lon="0" rev="1200000"/>
      </a:lightRig>
    </a:scene3d>
    <a:sp3d>
      <a:bevelT w="63500" h="25400"/>
    </a:sp3d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A66-6DC5-40DB-AE56-9374B460F2C3}" type="datetimeFigureOut">
              <a:rPr lang="es-CL" smtClean="0"/>
              <a:t>24-08-2017</a:t>
            </a:fld>
            <a:endParaRPr lang="es-CL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96EE208-4DB3-4A30-88B9-4686275BA9D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A66-6DC5-40DB-AE56-9374B460F2C3}" type="datetimeFigureOut">
              <a:rPr lang="es-CL" smtClean="0"/>
              <a:t>24-08-2017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208-4DB3-4A30-88B9-4686275BA9D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A66-6DC5-40DB-AE56-9374B460F2C3}" type="datetimeFigureOut">
              <a:rPr lang="es-CL" smtClean="0"/>
              <a:t>24-08-2017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208-4DB3-4A30-88B9-4686275BA9D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A66-6DC5-40DB-AE56-9374B460F2C3}" type="datetimeFigureOut">
              <a:rPr lang="es-CL" smtClean="0"/>
              <a:t>24-08-2017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96EE208-4DB3-4A30-88B9-4686275BA9D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A66-6DC5-40DB-AE56-9374B460F2C3}" type="datetimeFigureOut">
              <a:rPr lang="es-CL" smtClean="0"/>
              <a:t>24-08-2017</a:t>
            </a:fld>
            <a:endParaRPr lang="es-CL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208-4DB3-4A30-88B9-4686275BA9D9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A66-6DC5-40DB-AE56-9374B460F2C3}" type="datetimeFigureOut">
              <a:rPr lang="es-CL" smtClean="0"/>
              <a:t>24-08-2017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208-4DB3-4A30-88B9-4686275BA9D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A66-6DC5-40DB-AE56-9374B460F2C3}" type="datetimeFigureOut">
              <a:rPr lang="es-CL" smtClean="0"/>
              <a:t>24-08-2017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96EE208-4DB3-4A30-88B9-4686275BA9D9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A66-6DC5-40DB-AE56-9374B460F2C3}" type="datetimeFigureOut">
              <a:rPr lang="es-CL" smtClean="0"/>
              <a:t>24-08-2017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208-4DB3-4A30-88B9-4686275BA9D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A66-6DC5-40DB-AE56-9374B460F2C3}" type="datetimeFigureOut">
              <a:rPr lang="es-CL" smtClean="0"/>
              <a:t>24-08-2017</a:t>
            </a:fld>
            <a:endParaRPr lang="es-CL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208-4DB3-4A30-88B9-4686275BA9D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A66-6DC5-40DB-AE56-9374B460F2C3}" type="datetimeFigureOut">
              <a:rPr lang="es-CL" smtClean="0"/>
              <a:t>24-08-2017</a:t>
            </a:fld>
            <a:endParaRPr lang="es-CL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208-4DB3-4A30-88B9-4686275BA9D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A66-6DC5-40DB-AE56-9374B460F2C3}" type="datetimeFigureOut">
              <a:rPr lang="es-CL" smtClean="0"/>
              <a:t>24-08-2017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208-4DB3-4A30-88B9-4686275BA9D9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4A9A66-6DC5-40DB-AE56-9374B460F2C3}" type="datetimeFigureOut">
              <a:rPr lang="es-CL" smtClean="0"/>
              <a:t>24-08-2017</a:t>
            </a:fld>
            <a:endParaRPr lang="es-CL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96EE208-4DB3-4A30-88B9-4686275BA9D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anptuf.c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664" y="2204864"/>
            <a:ext cx="7175351" cy="1793167"/>
          </a:xfr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marL="182880" indent="0" algn="ctr">
              <a:buNone/>
            </a:pPr>
            <a:r>
              <a:rPr lang="es-CL" dirty="0" smtClean="0"/>
              <a:t>INFORME  FINANCIERO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b="1" dirty="0" smtClean="0"/>
              <a:t>ANPTUF: </a:t>
            </a:r>
            <a:r>
              <a:rPr lang="es-CL" b="1" dirty="0"/>
              <a:t> </a:t>
            </a:r>
            <a:r>
              <a:rPr lang="es-CL" b="1" dirty="0" smtClean="0"/>
              <a:t>a Julio 2017 </a:t>
            </a:r>
          </a:p>
          <a:p>
            <a:endParaRPr lang="es-CL" dirty="0"/>
          </a:p>
        </p:txBody>
      </p:sp>
      <p:pic>
        <p:nvPicPr>
          <p:cNvPr id="1026" name="Imagen 18" descr="Descripción: Descripción: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14287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647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8" descr="Descripción: Descripción: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00" y="44624"/>
            <a:ext cx="1181648" cy="1158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0936466"/>
              </p:ext>
            </p:extLst>
          </p:nvPr>
        </p:nvGraphicFramePr>
        <p:xfrm>
          <a:off x="899592" y="1628800"/>
          <a:ext cx="7534275" cy="4719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467544" y="3329630"/>
            <a:ext cx="288032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L" sz="1200" dirty="0" smtClean="0"/>
              <a:t>GASTO</a:t>
            </a:r>
            <a:endParaRPr lang="es-CL" sz="1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467544" y="5589240"/>
            <a:ext cx="288032" cy="8617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L" sz="1000" b="1" dirty="0" smtClean="0"/>
              <a:t>PPTO</a:t>
            </a:r>
            <a:r>
              <a:rPr lang="es-CL" sz="1000" dirty="0" smtClean="0"/>
              <a:t>.</a:t>
            </a:r>
            <a:endParaRPr lang="es-CL" sz="1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403648" y="6444044"/>
            <a:ext cx="2664296" cy="261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L" sz="1100" dirty="0" smtClean="0"/>
              <a:t>Duodécimo acumulado a Julio 58.33%</a:t>
            </a:r>
            <a:endParaRPr lang="es-CL" sz="1100" dirty="0"/>
          </a:p>
        </p:txBody>
      </p:sp>
    </p:spTree>
    <p:extLst>
      <p:ext uri="{BB962C8B-B14F-4D97-AF65-F5344CB8AC3E}">
        <p14:creationId xmlns:p14="http://schemas.microsoft.com/office/powerpoint/2010/main" val="288590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8" descr="Descripción: Descripción: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62" y="116633"/>
            <a:ext cx="1175641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7851617"/>
              </p:ext>
            </p:extLst>
          </p:nvPr>
        </p:nvGraphicFramePr>
        <p:xfrm>
          <a:off x="1763688" y="908720"/>
          <a:ext cx="6248401" cy="4143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916045"/>
              </p:ext>
            </p:extLst>
          </p:nvPr>
        </p:nvGraphicFramePr>
        <p:xfrm>
          <a:off x="3035300" y="5179268"/>
          <a:ext cx="3552924" cy="1276350"/>
        </p:xfrm>
        <a:graphic>
          <a:graphicData uri="http://schemas.openxmlformats.org/drawingml/2006/table">
            <a:tbl>
              <a:tblPr>
                <a:effectLst>
                  <a:outerShdw blurRad="76200" dist="12700" dir="2700000" sy="-23000" kx="-8004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1585602"/>
                <a:gridCol w="954298"/>
                <a:gridCol w="1013024"/>
              </a:tblGrid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DETALLE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 N° Préstamos Otorgados </a:t>
                      </a:r>
                      <a:endParaRPr lang="es-CL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EN $ </a:t>
                      </a:r>
                      <a:endParaRPr lang="es-CL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TOTAL PRESTAMOS   ENTREGADOS</a:t>
                      </a:r>
                      <a:endParaRPr lang="es-CL" sz="1000" b="1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                     28 </a:t>
                      </a:r>
                      <a:endParaRPr lang="es-CL" sz="10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8.650.000 </a:t>
                      </a:r>
                      <a:endParaRPr lang="es-CL" sz="10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PPTMOS RECUPERADOS</a:t>
                      </a:r>
                      <a:endParaRPr lang="es-CL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                     18 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6.546.332 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PTMOS POR RECUPERAR </a:t>
                      </a:r>
                      <a:endParaRPr lang="es-CL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                     10 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2.103.668 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UTILIDAD </a:t>
                      </a:r>
                      <a:endParaRPr lang="es-CL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</a:t>
                      </a:r>
                      <a:r>
                        <a:rPr lang="es-CL" sz="1000" u="none" strike="noStrike" dirty="0" smtClean="0">
                          <a:effectLst/>
                        </a:rPr>
                        <a:t>  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   94.665 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86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852994"/>
              </p:ext>
            </p:extLst>
          </p:nvPr>
        </p:nvGraphicFramePr>
        <p:xfrm>
          <a:off x="2267744" y="836712"/>
          <a:ext cx="4968552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663136"/>
              </p:ext>
            </p:extLst>
          </p:nvPr>
        </p:nvGraphicFramePr>
        <p:xfrm>
          <a:off x="2339752" y="4653136"/>
          <a:ext cx="4896543" cy="866775"/>
        </p:xfrm>
        <a:graphic>
          <a:graphicData uri="http://schemas.openxmlformats.org/drawingml/2006/table">
            <a:tbl>
              <a:tblPr>
                <a:effectLst>
                  <a:reflection blurRad="6350" stA="50000" endA="295" endPos="92000" dist="101600" dir="5400000" sy="-100000" algn="bl" rotWithShape="0"/>
                </a:effectLst>
                <a:tableStyleId>{AF606853-7671-496A-8E4F-DF71F8EC918B}</a:tableStyleId>
              </a:tblPr>
              <a:tblGrid>
                <a:gridCol w="1356873"/>
                <a:gridCol w="1179890"/>
                <a:gridCol w="1179890"/>
                <a:gridCol w="1179890"/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WOM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N° Socios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% Relativo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Ing. Julio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SOCIOS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37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19%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384.696 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NO SOCIOS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159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81%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1.653.153 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TOTAL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196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100%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2.037.849 </a:t>
                      </a:r>
                      <a:endParaRPr lang="es-CL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6" name="Imagen 18" descr="Descripción: Descripción: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62" y="116633"/>
            <a:ext cx="1175641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190176" y="6237312"/>
            <a:ext cx="5406160" cy="3077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CL" sz="1400" dirty="0" smtClean="0"/>
              <a:t>La factura cancelada es por $ 1.545.053, interés ganado $492.796 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15377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200959"/>
              </p:ext>
            </p:extLst>
          </p:nvPr>
        </p:nvGraphicFramePr>
        <p:xfrm>
          <a:off x="1979712" y="404664"/>
          <a:ext cx="5832648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714119"/>
              </p:ext>
            </p:extLst>
          </p:nvPr>
        </p:nvGraphicFramePr>
        <p:xfrm>
          <a:off x="2051720" y="4293096"/>
          <a:ext cx="5616625" cy="866775"/>
        </p:xfrm>
        <a:graphic>
          <a:graphicData uri="http://schemas.openxmlformats.org/drawingml/2006/table">
            <a:tbl>
              <a:tblPr>
                <a:effectLst>
                  <a:reflection blurRad="6350" stA="50000" endA="295" endPos="92000" dist="101600" dir="5400000" sy="-100000" algn="bl" rotWithShape="0"/>
                </a:effectLst>
                <a:tableStyleId>{AF606853-7671-496A-8E4F-DF71F8EC918B}</a:tableStyleId>
              </a:tblPr>
              <a:tblGrid>
                <a:gridCol w="1556413"/>
                <a:gridCol w="1353404"/>
                <a:gridCol w="1353404"/>
                <a:gridCol w="1353404"/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MOVISTAR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N° Socios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% Relativo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Ing. Julio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SOCIOS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47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24%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1.279.128 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NO SOCIOS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149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76%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4.055.108 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TOTAL 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196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100%</a:t>
                      </a:r>
                      <a:endParaRPr lang="es-CL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5.334.236 </a:t>
                      </a:r>
                      <a:endParaRPr lang="es-CL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6" name="Imagen 18" descr="Descripción: Descripción: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62" y="116633"/>
            <a:ext cx="1175641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979712" y="5661248"/>
            <a:ext cx="5285486" cy="3077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CL" sz="1400" dirty="0" smtClean="0"/>
              <a:t>La factura cancelada es por $ 4.381.22, interés ganado $953.024 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56160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L" sz="2400" dirty="0" smtClean="0"/>
              <a:t>Designación 3 socios </a:t>
            </a:r>
            <a:endParaRPr lang="es-CL" sz="2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57157"/>
            <a:ext cx="8622704" cy="2747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68" y="1268760"/>
            <a:ext cx="874846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286000" y="127665"/>
            <a:ext cx="4572000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CL" sz="1200" dirty="0"/>
              <a:t>http://www.anptuf.cl/documentos/category/17-estatutos</a:t>
            </a:r>
          </a:p>
        </p:txBody>
      </p:sp>
    </p:spTree>
    <p:extLst>
      <p:ext uri="{BB962C8B-B14F-4D97-AF65-F5344CB8AC3E}">
        <p14:creationId xmlns:p14="http://schemas.microsoft.com/office/powerpoint/2010/main" val="199533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2204864"/>
            <a:ext cx="8686800" cy="36724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Nuestro </a:t>
            </a:r>
            <a:r>
              <a:rPr lang="es-CL" b="1" dirty="0" smtClean="0"/>
              <a:t>Programa Financiero  </a:t>
            </a:r>
            <a:r>
              <a:rPr lang="es-CL" dirty="0" smtClean="0"/>
              <a:t>se publica mensualmente en nuestra página web:</a:t>
            </a:r>
          </a:p>
          <a:p>
            <a:endParaRPr lang="es-CL" dirty="0"/>
          </a:p>
          <a:p>
            <a:pPr algn="ctr"/>
            <a:r>
              <a:rPr lang="es-CL" dirty="0" smtClean="0">
                <a:solidFill>
                  <a:srgbClr val="0070C0"/>
                </a:solidFill>
                <a:hlinkClick r:id="rId2"/>
              </a:rPr>
              <a:t>www.anptuf.cl</a:t>
            </a:r>
            <a:endParaRPr lang="es-CL" dirty="0" smtClean="0">
              <a:solidFill>
                <a:srgbClr val="0070C0"/>
              </a:solidFill>
            </a:endParaRPr>
          </a:p>
          <a:p>
            <a:pPr algn="ctr"/>
            <a:r>
              <a:rPr lang="es-CL" sz="1600" dirty="0">
                <a:solidFill>
                  <a:srgbClr val="0070C0"/>
                </a:solidFill>
              </a:rPr>
              <a:t>http://www.anptuf.cl/documentos/category/17-estatutos</a:t>
            </a:r>
            <a:endParaRPr lang="es-CL" sz="1600" dirty="0">
              <a:solidFill>
                <a:srgbClr val="0070C0"/>
              </a:solidFill>
            </a:endParaRPr>
          </a:p>
        </p:txBody>
      </p:sp>
      <p:pic>
        <p:nvPicPr>
          <p:cNvPr id="4" name="Imagen 18" descr="Descripción: Descripción: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14287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0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PROGRAMA FINANCIERO AÑO 2017 ANPTUF</a:t>
            </a:r>
            <a:endParaRPr lang="es-C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89696"/>
            <a:ext cx="8686800" cy="425489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4" name="3 CuadroTexto"/>
          <p:cNvSpPr txBox="1"/>
          <p:nvPr/>
        </p:nvSpPr>
        <p:spPr>
          <a:xfrm>
            <a:off x="539552" y="1412776"/>
            <a:ext cx="1220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INGRESOS</a:t>
            </a:r>
            <a:endParaRPr lang="es-CL" dirty="0"/>
          </a:p>
        </p:txBody>
      </p:sp>
      <p:sp>
        <p:nvSpPr>
          <p:cNvPr id="3" name="2 Rectángulo"/>
          <p:cNvSpPr/>
          <p:nvPr/>
        </p:nvSpPr>
        <p:spPr>
          <a:xfrm>
            <a:off x="2286000" y="44624"/>
            <a:ext cx="4572000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s-CL" sz="1400" dirty="0"/>
              <a:t>http://www.anptuf.cl/documentos/category/35-2017</a:t>
            </a:r>
          </a:p>
        </p:txBody>
      </p:sp>
    </p:spTree>
    <p:extLst>
      <p:ext uri="{BB962C8B-B14F-4D97-AF65-F5344CB8AC3E}">
        <p14:creationId xmlns:p14="http://schemas.microsoft.com/office/powerpoint/2010/main" val="350197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PROGRAMA FINANCIERO AÑO 2017 ANPTUF</a:t>
            </a:r>
            <a:endParaRPr lang="es-C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7" y="1554163"/>
            <a:ext cx="7786365" cy="452596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68600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8" descr="Descripción: Descripción: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308"/>
            <a:ext cx="1134840" cy="1112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44" y="1217449"/>
            <a:ext cx="8676456" cy="4580373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797823"/>
            <a:ext cx="5472607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45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8" descr="Descripción: Descripción: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14287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016397"/>
              </p:ext>
            </p:extLst>
          </p:nvPr>
        </p:nvGraphicFramePr>
        <p:xfrm>
          <a:off x="1685758" y="1700808"/>
          <a:ext cx="6657976" cy="3709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835696" y="5877272"/>
            <a:ext cx="665329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CL" dirty="0" smtClean="0"/>
              <a:t>A agosto año 2017,  </a:t>
            </a:r>
            <a:r>
              <a:rPr lang="es-CL" dirty="0" smtClean="0"/>
              <a:t>205 </a:t>
            </a:r>
            <a:r>
              <a:rPr lang="es-CL" dirty="0" smtClean="0"/>
              <a:t>socios se les descontará  cuotas sociales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8590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8" descr="Descripción: Descripción: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609"/>
            <a:ext cx="14287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-99392"/>
            <a:ext cx="6624736" cy="49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782950"/>
              </p:ext>
            </p:extLst>
          </p:nvPr>
        </p:nvGraphicFramePr>
        <p:xfrm>
          <a:off x="2051720" y="4797151"/>
          <a:ext cx="6480722" cy="1047114"/>
        </p:xfrm>
        <a:graphic>
          <a:graphicData uri="http://schemas.openxmlformats.org/drawingml/2006/table">
            <a:tbl>
              <a:tblPr>
                <a:effectLst>
                  <a:outerShdw blurRad="76200" dist="12700" dir="2700000" sy="-23000" kx="-8004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1029291"/>
                <a:gridCol w="205133"/>
                <a:gridCol w="1234422"/>
                <a:gridCol w="848665"/>
                <a:gridCol w="771514"/>
                <a:gridCol w="866821"/>
                <a:gridCol w="762438"/>
                <a:gridCol w="762438"/>
              </a:tblGrid>
              <a:tr h="57987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u="none" strike="noStrike" dirty="0">
                          <a:effectLst/>
                        </a:rPr>
                        <a:t>MESES</a:t>
                      </a:r>
                      <a:endParaRPr lang="es-CL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CL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u="none" strike="noStrike" dirty="0">
                          <a:effectLst/>
                        </a:rPr>
                        <a:t>ASOC. PROFES.</a:t>
                      </a:r>
                      <a:endParaRPr lang="es-CL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u="none" strike="noStrike" dirty="0">
                          <a:effectLst/>
                        </a:rPr>
                        <a:t>ANPTUF COOPEUCH</a:t>
                      </a:r>
                      <a:endParaRPr lang="es-CL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u="none" strike="noStrike" dirty="0">
                          <a:effectLst/>
                        </a:rPr>
                        <a:t>ANPTUF PRESTAMO COOPEUCH</a:t>
                      </a:r>
                      <a:endParaRPr lang="es-CL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u="none" strike="noStrike" dirty="0">
                          <a:effectLst/>
                        </a:rPr>
                        <a:t>MOVISTAR ANPTUF</a:t>
                      </a:r>
                      <a:endParaRPr lang="es-CL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u="none" strike="noStrike">
                          <a:effectLst/>
                        </a:rPr>
                        <a:t>TELEFONIA WOM CONVENIO ANTUPF</a:t>
                      </a:r>
                      <a:endParaRPr lang="es-CL" sz="1100" b="1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655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 smtClean="0">
                          <a:effectLst/>
                        </a:rPr>
                        <a:t>          TOTAL</a:t>
                      </a:r>
                      <a:endParaRPr lang="es-CL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1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6.661.326 </a:t>
                      </a:r>
                      <a:endParaRPr lang="es-CL" sz="1100" b="1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7.130.818 </a:t>
                      </a:r>
                      <a:endParaRPr lang="es-CL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31.285.192 </a:t>
                      </a:r>
                      <a:endParaRPr lang="es-CL" sz="1100" b="1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38.035.039 </a:t>
                      </a:r>
                      <a:endParaRPr lang="es-CL" sz="1100" b="1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13.141.785 </a:t>
                      </a:r>
                      <a:endParaRPr lang="es-CL" sz="1100" b="1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96.254.160 </a:t>
                      </a:r>
                      <a:endParaRPr lang="es-CL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90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8" descr="Descripción: Descripción: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14287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4054453"/>
              </p:ext>
            </p:extLst>
          </p:nvPr>
        </p:nvGraphicFramePr>
        <p:xfrm>
          <a:off x="1403648" y="2276872"/>
          <a:ext cx="6315075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590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8" descr="Descripción: Descripción: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62" y="116632"/>
            <a:ext cx="14287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6874763"/>
              </p:ext>
            </p:extLst>
          </p:nvPr>
        </p:nvGraphicFramePr>
        <p:xfrm>
          <a:off x="611560" y="1412776"/>
          <a:ext cx="7877175" cy="4724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590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163</TotalTime>
  <Words>269</Words>
  <Application>Microsoft Office PowerPoint</Application>
  <PresentationFormat>Presentación en pantalla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Viajes</vt:lpstr>
      <vt:lpstr>INFORME  FINANCIERO</vt:lpstr>
      <vt:lpstr>Presentación de PowerPoint</vt:lpstr>
      <vt:lpstr>PROGRAMA FINANCIERO AÑO 2017 ANPTUF</vt:lpstr>
      <vt:lpstr>PROGRAMA FINANCIERO AÑO 2017 ANPTUF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Designación 3 socios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Cañas Gonzalez</dc:creator>
  <cp:lastModifiedBy>Patricia Ruiz Fernandez</cp:lastModifiedBy>
  <cp:revision>24</cp:revision>
  <dcterms:created xsi:type="dcterms:W3CDTF">2017-07-20T17:03:50Z</dcterms:created>
  <dcterms:modified xsi:type="dcterms:W3CDTF">2017-08-24T11:30:03Z</dcterms:modified>
</cp:coreProperties>
</file>