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5" r:id="rId3"/>
    <p:sldId id="257" r:id="rId4"/>
    <p:sldId id="260" r:id="rId5"/>
    <p:sldId id="259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Libro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LINEAS WOM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WOM!$B$4</c:f>
              <c:strCache>
                <c:ptCount val="1"/>
                <c:pt idx="0">
                  <c:v>LINEAS</c:v>
                </c:pt>
              </c:strCache>
            </c:strRef>
          </c:tx>
          <c:invertIfNegative val="0"/>
          <c:cat>
            <c:strRef>
              <c:f>WOM!$C$3:$E$3</c:f>
              <c:strCache>
                <c:ptCount val="3"/>
                <c:pt idx="0">
                  <c:v>FNS (SOCIOS Y NO SOCIOS)</c:v>
                </c:pt>
                <c:pt idx="1">
                  <c:v>EXTERNOS</c:v>
                </c:pt>
                <c:pt idx="2">
                  <c:v>TOTAL</c:v>
                </c:pt>
              </c:strCache>
            </c:strRef>
          </c:cat>
          <c:val>
            <c:numRef>
              <c:f>WOM!$C$4:$E$4</c:f>
              <c:numCache>
                <c:formatCode>General</c:formatCode>
                <c:ptCount val="3"/>
                <c:pt idx="0">
                  <c:v>136</c:v>
                </c:pt>
                <c:pt idx="1">
                  <c:v>13</c:v>
                </c:pt>
                <c:pt idx="2">
                  <c:v>149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218560"/>
        <c:axId val="35220864"/>
        <c:axId val="0"/>
      </c:bar3DChart>
      <c:catAx>
        <c:axId val="35218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5220864"/>
        <c:crosses val="autoZero"/>
        <c:auto val="1"/>
        <c:lblAlgn val="ctr"/>
        <c:lblOffset val="100"/>
        <c:noMultiLvlLbl val="0"/>
      </c:catAx>
      <c:valAx>
        <c:axId val="352208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5218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chemeClr val="accent4">
        <a:lumMod val="40000"/>
        <a:lumOff val="60000"/>
      </a:schemeClr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30D8-543F-4C81-AF1C-BC5415B8BB72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242BF-F867-4FED-85AC-D9EC649C87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561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242BF-F867-4FED-85AC-D9EC649C876D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331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F87996-0A42-413F-95E4-C3707A7A69EE}" type="datetimeFigureOut">
              <a:rPr lang="es-CL" smtClean="0"/>
              <a:t>26-07-2017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20BE68-1F4E-4564-A94A-C8E3C78EA580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424936" cy="3312368"/>
          </a:xfrm>
        </p:spPr>
        <p:txBody>
          <a:bodyPr>
            <a:noAutofit/>
          </a:bodyPr>
          <a:lstStyle/>
          <a:p>
            <a:pPr algn="ctr"/>
            <a:r>
              <a:rPr lang="es-CL" sz="3600" dirty="0" smtClean="0">
                <a:latin typeface="Antique Olive" pitchFamily="34" charset="0"/>
              </a:rPr>
              <a:t>SITUACION DE CONVENIOS</a:t>
            </a:r>
            <a:br>
              <a:rPr lang="es-CL" sz="3600" dirty="0" smtClean="0">
                <a:latin typeface="Antique Olive" pitchFamily="34" charset="0"/>
              </a:rPr>
            </a:br>
            <a:r>
              <a:rPr lang="es-CL" sz="3600" dirty="0" smtClean="0">
                <a:latin typeface="Antique Olive" pitchFamily="34" charset="0"/>
              </a:rPr>
              <a:t> MOVISTAR Y WOM</a:t>
            </a:r>
            <a:br>
              <a:rPr lang="es-CL" sz="3600" dirty="0" smtClean="0">
                <a:latin typeface="Antique Olive" pitchFamily="34" charset="0"/>
              </a:rPr>
            </a:br>
            <a:r>
              <a:rPr lang="es-CL" sz="3600" dirty="0">
                <a:latin typeface="Antique Olive" pitchFamily="34" charset="0"/>
              </a:rPr>
              <a:t/>
            </a:r>
            <a:br>
              <a:rPr lang="es-CL" sz="3600" dirty="0">
                <a:latin typeface="Antique Olive" pitchFamily="34" charset="0"/>
              </a:rPr>
            </a:br>
            <a:r>
              <a:rPr lang="es-CL" sz="3600" dirty="0" smtClean="0">
                <a:latin typeface="Antique Olive" pitchFamily="34" charset="0"/>
              </a:rPr>
              <a:t/>
            </a:r>
            <a:br>
              <a:rPr lang="es-CL" sz="3600" dirty="0" smtClean="0">
                <a:latin typeface="Antique Olive" pitchFamily="34" charset="0"/>
              </a:rPr>
            </a:br>
            <a:r>
              <a:rPr lang="es-CL" sz="3600" dirty="0" smtClean="0">
                <a:latin typeface="Antique Olive" pitchFamily="34" charset="0"/>
              </a:rPr>
              <a:t>JULIO -2017</a:t>
            </a:r>
            <a:endParaRPr lang="es-CL" sz="3600" dirty="0">
              <a:latin typeface="Antique Olive" pitchFamily="34" charset="0"/>
            </a:endParaRPr>
          </a:p>
        </p:txBody>
      </p:sp>
      <p:pic>
        <p:nvPicPr>
          <p:cNvPr id="4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332656"/>
            <a:ext cx="3213348" cy="7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1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 rot="20944362">
            <a:off x="1110692" y="2247769"/>
            <a:ext cx="8682604" cy="1480329"/>
          </a:xfrm>
        </p:spPr>
        <p:txBody>
          <a:bodyPr>
            <a:noAutofit/>
          </a:bodyPr>
          <a:lstStyle/>
          <a:p>
            <a:r>
              <a:rPr lang="es-CL" sz="10500" dirty="0" smtClean="0">
                <a:solidFill>
                  <a:srgbClr val="00B0F0"/>
                </a:solidFill>
              </a:rPr>
              <a:t>MOVISTAR</a:t>
            </a:r>
            <a:endParaRPr lang="es-CL" sz="10500" dirty="0">
              <a:solidFill>
                <a:srgbClr val="00B0F0"/>
              </a:solidFill>
            </a:endParaRPr>
          </a:p>
        </p:txBody>
      </p:sp>
      <p:pic>
        <p:nvPicPr>
          <p:cNvPr id="4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3213348" cy="7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18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262" y="692696"/>
            <a:ext cx="555208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2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3213348" cy="7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0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178" y="980727"/>
            <a:ext cx="6242198" cy="410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2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88640"/>
            <a:ext cx="3213348" cy="792087"/>
          </a:xfrm>
          <a:prstGeom prst="rect">
            <a:avLst/>
          </a:prstGeom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857339"/>
              </p:ext>
            </p:extLst>
          </p:nvPr>
        </p:nvGraphicFramePr>
        <p:xfrm>
          <a:off x="1979712" y="5229200"/>
          <a:ext cx="5688630" cy="748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726"/>
                <a:gridCol w="1137726"/>
                <a:gridCol w="1137726"/>
                <a:gridCol w="1137726"/>
                <a:gridCol w="1137726"/>
              </a:tblGrid>
              <a:tr h="91192"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u="none" strike="noStrike" dirty="0">
                          <a:effectLst/>
                          <a:latin typeface="Calibri Light" pitchFamily="34" charset="0"/>
                        </a:rPr>
                        <a:t>MOVISTAR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u="none" strike="noStrike" dirty="0">
                          <a:effectLst/>
                          <a:latin typeface="Calibri Light" pitchFamily="34" charset="0"/>
                        </a:rPr>
                        <a:t>FONASA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u="none" strike="noStrike" dirty="0">
                          <a:effectLst/>
                          <a:latin typeface="Calibri Light" pitchFamily="34" charset="0"/>
                        </a:rPr>
                        <a:t>NO SOCIOS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u="none" strike="noStrike" dirty="0">
                          <a:effectLst/>
                          <a:latin typeface="Calibri Light" pitchFamily="34" charset="0"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u="none" strike="noStrike" dirty="0">
                          <a:effectLst/>
                          <a:latin typeface="Calibri Light" pitchFamily="34" charset="0"/>
                        </a:rPr>
                        <a:t>% PESO RELATIVO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SOCIOS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41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  <a:latin typeface="Calibri Light" pitchFamily="34" charset="0"/>
                        </a:rPr>
                        <a:t>41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  <a:latin typeface="Calibri Light" pitchFamily="34" charset="0"/>
                        </a:rPr>
                        <a:t>17%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 Light" pitchFamily="34" charset="0"/>
                        </a:rPr>
                        <a:t>NO SOCIOS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199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199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83%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% PESO RELATIVO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17%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  <a:latin typeface="Calibri Light" pitchFamily="34" charset="0"/>
                        </a:rPr>
                        <a:t>83%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  <a:latin typeface="Calibri Light" pitchFamily="34" charset="0"/>
                        </a:rPr>
                        <a:t>240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  <a:latin typeface="Calibri Light" pitchFamily="34" charset="0"/>
                        </a:rPr>
                        <a:t>100%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77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20715982">
            <a:off x="-557605" y="1228133"/>
            <a:ext cx="8797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</a:t>
            </a:r>
            <a:endParaRPr lang="es-CL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3213348" cy="792087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 rot="20562771">
            <a:off x="1881675" y="1771770"/>
            <a:ext cx="5923815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L" sz="18000" b="1" cap="none" spc="0" dirty="0" smtClean="0">
                <a:ln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</a:t>
            </a:r>
            <a:endParaRPr lang="es-CL" sz="18000" b="1" cap="none" spc="0" dirty="0">
              <a:ln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631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44624"/>
            <a:ext cx="3384376" cy="792087"/>
          </a:xfrm>
          <a:prstGeom prst="rect">
            <a:avLst/>
          </a:prstGeom>
        </p:spPr>
      </p:pic>
      <p:graphicFrame>
        <p:nvGraphicFramePr>
          <p:cNvPr id="8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760487"/>
              </p:ext>
            </p:extLst>
          </p:nvPr>
        </p:nvGraphicFramePr>
        <p:xfrm>
          <a:off x="1979712" y="1340768"/>
          <a:ext cx="547260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020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3213348" cy="792087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540060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77765"/>
              </p:ext>
            </p:extLst>
          </p:nvPr>
        </p:nvGraphicFramePr>
        <p:xfrm>
          <a:off x="2051719" y="5013176"/>
          <a:ext cx="5256585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329"/>
                <a:gridCol w="865413"/>
                <a:gridCol w="1041701"/>
                <a:gridCol w="961571"/>
                <a:gridCol w="961571"/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es-CL" sz="1050" b="1" u="none" strike="noStrike" dirty="0">
                          <a:effectLst/>
                          <a:latin typeface="Calibri Light" pitchFamily="34" charset="0"/>
                        </a:rPr>
                        <a:t>WOM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50" b="1" u="none" strike="noStrike" dirty="0">
                          <a:effectLst/>
                          <a:latin typeface="Calibri Light" pitchFamily="34" charset="0"/>
                        </a:rPr>
                        <a:t>FONASA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50" b="1" u="none" strike="noStrike" dirty="0">
                          <a:effectLst/>
                          <a:latin typeface="Calibri Light" pitchFamily="34" charset="0"/>
                        </a:rPr>
                        <a:t>NO SOCIOS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50" b="1" u="none" strike="noStrike" dirty="0">
                          <a:effectLst/>
                          <a:latin typeface="Calibri Light" pitchFamily="34" charset="0"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050" b="1" u="none" strike="noStrike" dirty="0">
                          <a:effectLst/>
                          <a:latin typeface="Calibri Light" pitchFamily="34" charset="0"/>
                        </a:rPr>
                        <a:t>% PESO RELATIVO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/>
                </a:tc>
              </a:tr>
              <a:tr h="151186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SOCIOS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31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31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  <a:latin typeface="Calibri Light" pitchFamily="34" charset="0"/>
                        </a:rPr>
                        <a:t>43%</a:t>
                      </a:r>
                      <a:endParaRPr lang="es-CL" sz="105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1186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NO SOCIOS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41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41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57%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544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% PESO RELATIVO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  <a:latin typeface="Calibri Light" pitchFamily="34" charset="0"/>
                        </a:rPr>
                        <a:t>43%</a:t>
                      </a:r>
                      <a:endParaRPr lang="es-CL" sz="1050" b="0" i="0" u="none" strike="noStrike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57%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72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  <a:latin typeface="Calibri Light" pitchFamily="34" charset="0"/>
                        </a:rPr>
                        <a:t>100%</a:t>
                      </a:r>
                      <a:endParaRPr lang="es-C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821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 rot="20588129">
            <a:off x="1827060" y="766865"/>
            <a:ext cx="10342618" cy="3561978"/>
          </a:xfrm>
        </p:spPr>
        <p:txBody>
          <a:bodyPr>
            <a:noAutofit/>
          </a:bodyPr>
          <a:lstStyle/>
          <a:p>
            <a:r>
              <a:rPr lang="es-CL" sz="9600" dirty="0" smtClean="0"/>
              <a:t>GRACIAS</a:t>
            </a:r>
            <a:endParaRPr lang="es-CL" sz="9600" dirty="0"/>
          </a:p>
        </p:txBody>
      </p:sp>
      <p:pic>
        <p:nvPicPr>
          <p:cNvPr id="5" name="2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3213348" cy="7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17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reveal dir="r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68</Words>
  <Application>Microsoft Office PowerPoint</Application>
  <PresentationFormat>Presentación en pantalla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SITUACION DE CONVENIOS  MOVISTAR Y WOM   JULIO -2017</vt:lpstr>
      <vt:lpstr>MOVISTAR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SITUACION DE CONVENIOS  MOVISTAR Y WOM   JULIO -2017</dc:title>
  <dc:creator>ANPTUF(Asociación de Profesionales)</dc:creator>
  <cp:lastModifiedBy>Patricia Ruiz</cp:lastModifiedBy>
  <cp:revision>15</cp:revision>
  <dcterms:created xsi:type="dcterms:W3CDTF">2017-07-25T19:03:02Z</dcterms:created>
  <dcterms:modified xsi:type="dcterms:W3CDTF">2017-07-26T16:31:03Z</dcterms:modified>
</cp:coreProperties>
</file>