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8" r:id="rId2"/>
    <p:sldId id="265" r:id="rId3"/>
    <p:sldId id="257" r:id="rId4"/>
    <p:sldId id="260" r:id="rId5"/>
    <p:sldId id="259" r:id="rId6"/>
    <p:sldId id="261" r:id="rId7"/>
    <p:sldId id="263" r:id="rId8"/>
    <p:sldId id="264" r:id="rId9"/>
  </p:sldIdLst>
  <p:sldSz cx="9144000" cy="6858000" type="screen4x3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Libro1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38"/>
    </mc:Choice>
    <mc:Fallback>
      <c:style val="3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LINEAS WOM</a:t>
            </a: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WOM!$B$4</c:f>
              <c:strCache>
                <c:ptCount val="1"/>
                <c:pt idx="0">
                  <c:v>LINEAS</c:v>
                </c:pt>
              </c:strCache>
            </c:strRef>
          </c:tx>
          <c:invertIfNegative val="0"/>
          <c:cat>
            <c:strRef>
              <c:f>WOM!$C$3:$E$3</c:f>
              <c:strCache>
                <c:ptCount val="3"/>
                <c:pt idx="0">
                  <c:v>FNS (SOCIOS Y NO SOCIOS)</c:v>
                </c:pt>
                <c:pt idx="1">
                  <c:v>EXTERNOS</c:v>
                </c:pt>
                <c:pt idx="2">
                  <c:v>TOTAL</c:v>
                </c:pt>
              </c:strCache>
            </c:strRef>
          </c:cat>
          <c:val>
            <c:numRef>
              <c:f>WOM!$C$4:$E$4</c:f>
              <c:numCache>
                <c:formatCode>General</c:formatCode>
                <c:ptCount val="3"/>
                <c:pt idx="0">
                  <c:v>136</c:v>
                </c:pt>
                <c:pt idx="1">
                  <c:v>13</c:v>
                </c:pt>
                <c:pt idx="2">
                  <c:v>149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5218560"/>
        <c:axId val="35220864"/>
        <c:axId val="0"/>
      </c:bar3DChart>
      <c:catAx>
        <c:axId val="35218560"/>
        <c:scaling>
          <c:orientation val="minMax"/>
        </c:scaling>
        <c:delete val="0"/>
        <c:axPos val="b"/>
        <c:majorTickMark val="none"/>
        <c:minorTickMark val="none"/>
        <c:tickLblPos val="nextTo"/>
        <c:crossAx val="35220864"/>
        <c:crosses val="autoZero"/>
        <c:auto val="1"/>
        <c:lblAlgn val="ctr"/>
        <c:lblOffset val="100"/>
        <c:noMultiLvlLbl val="0"/>
      </c:catAx>
      <c:valAx>
        <c:axId val="3522086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3521856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solidFill>
      <a:schemeClr val="accent4">
        <a:lumMod val="40000"/>
        <a:lumOff val="60000"/>
      </a:schemeClr>
    </a:solidFill>
    <a:ln w="25400" cap="flat" cmpd="sng" algn="ctr">
      <a:solidFill>
        <a:schemeClr val="accent4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s-CL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FA30D8-543F-4C81-AF1C-BC5415B8BB72}" type="datetimeFigureOut">
              <a:rPr lang="es-CL" smtClean="0"/>
              <a:t>26-07-2017</a:t>
            </a:fld>
            <a:endParaRPr lang="es-CL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E242BF-F867-4FED-85AC-D9EC649C876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70561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E242BF-F867-4FED-85AC-D9EC649C876D}" type="slidenum">
              <a:rPr lang="es-CL" smtClean="0"/>
              <a:t>7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03319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3F87996-0A42-413F-95E4-C3707A7A69EE}" type="datetimeFigureOut">
              <a:rPr lang="es-CL" smtClean="0"/>
              <a:t>26-07-2017</a:t>
            </a:fld>
            <a:endParaRPr lang="es-CL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CL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D20BE68-1F4E-4564-A94A-C8E3C78EA580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F87996-0A42-413F-95E4-C3707A7A69EE}" type="datetimeFigureOut">
              <a:rPr lang="es-CL" smtClean="0"/>
              <a:t>26-07-2017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20BE68-1F4E-4564-A94A-C8E3C78EA580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F87996-0A42-413F-95E4-C3707A7A69EE}" type="datetimeFigureOut">
              <a:rPr lang="es-CL" smtClean="0"/>
              <a:t>26-07-2017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20BE68-1F4E-4564-A94A-C8E3C78EA580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F87996-0A42-413F-95E4-C3707A7A69EE}" type="datetimeFigureOut">
              <a:rPr lang="es-CL" smtClean="0"/>
              <a:t>26-07-2017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20BE68-1F4E-4564-A94A-C8E3C78EA580}" type="slidenum">
              <a:rPr lang="es-CL" smtClean="0"/>
              <a:t>‹Nº›</a:t>
            </a:fld>
            <a:endParaRPr lang="es-CL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F87996-0A42-413F-95E4-C3707A7A69EE}" type="datetimeFigureOut">
              <a:rPr lang="es-CL" smtClean="0"/>
              <a:t>26-07-2017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20BE68-1F4E-4564-A94A-C8E3C78EA580}" type="slidenum">
              <a:rPr lang="es-CL" smtClean="0"/>
              <a:t>‹Nº›</a:t>
            </a:fld>
            <a:endParaRPr lang="es-CL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F87996-0A42-413F-95E4-C3707A7A69EE}" type="datetimeFigureOut">
              <a:rPr lang="es-CL" smtClean="0"/>
              <a:t>26-07-2017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20BE68-1F4E-4564-A94A-C8E3C78EA580}" type="slidenum">
              <a:rPr lang="es-CL" smtClean="0"/>
              <a:t>‹Nº›</a:t>
            </a:fld>
            <a:endParaRPr lang="es-CL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F87996-0A42-413F-95E4-C3707A7A69EE}" type="datetimeFigureOut">
              <a:rPr lang="es-CL" smtClean="0"/>
              <a:t>26-07-2017</a:t>
            </a:fld>
            <a:endParaRPr lang="es-C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20BE68-1F4E-4564-A94A-C8E3C78EA580}" type="slidenum">
              <a:rPr lang="es-CL" smtClean="0"/>
              <a:t>‹Nº›</a:t>
            </a:fld>
            <a:endParaRPr lang="es-C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F87996-0A42-413F-95E4-C3707A7A69EE}" type="datetimeFigureOut">
              <a:rPr lang="es-CL" smtClean="0"/>
              <a:t>26-07-2017</a:t>
            </a:fld>
            <a:endParaRPr lang="es-C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20BE68-1F4E-4564-A94A-C8E3C78EA580}" type="slidenum">
              <a:rPr lang="es-CL" smtClean="0"/>
              <a:t>‹Nº›</a:t>
            </a:fld>
            <a:endParaRPr lang="es-CL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F87996-0A42-413F-95E4-C3707A7A69EE}" type="datetimeFigureOut">
              <a:rPr lang="es-CL" smtClean="0"/>
              <a:t>26-07-2017</a:t>
            </a:fld>
            <a:endParaRPr lang="es-C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20BE68-1F4E-4564-A94A-C8E3C78EA580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3F87996-0A42-413F-95E4-C3707A7A69EE}" type="datetimeFigureOut">
              <a:rPr lang="es-CL" smtClean="0"/>
              <a:t>26-07-2017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20BE68-1F4E-4564-A94A-C8E3C78EA580}" type="slidenum">
              <a:rPr lang="es-CL" smtClean="0"/>
              <a:t>‹Nº›</a:t>
            </a:fld>
            <a:endParaRPr lang="es-C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3F87996-0A42-413F-95E4-C3707A7A69EE}" type="datetimeFigureOut">
              <a:rPr lang="es-CL" smtClean="0"/>
              <a:t>26-07-2017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D20BE68-1F4E-4564-A94A-C8E3C78EA580}" type="slidenum">
              <a:rPr lang="es-CL" smtClean="0"/>
              <a:t>‹Nº›</a:t>
            </a:fld>
            <a:endParaRPr lang="es-CL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3F87996-0A42-413F-95E4-C3707A7A69EE}" type="datetimeFigureOut">
              <a:rPr lang="es-CL" smtClean="0"/>
              <a:t>26-07-2017</a:t>
            </a:fld>
            <a:endParaRPr lang="es-CL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s-CL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D20BE68-1F4E-4564-A94A-C8E3C78EA580}" type="slidenum">
              <a:rPr lang="es-CL" smtClean="0"/>
              <a:t>‹Nº›</a:t>
            </a:fld>
            <a:endParaRPr lang="es-C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95536" y="1340768"/>
            <a:ext cx="8424936" cy="3312368"/>
          </a:xfrm>
        </p:spPr>
        <p:txBody>
          <a:bodyPr>
            <a:noAutofit/>
          </a:bodyPr>
          <a:lstStyle/>
          <a:p>
            <a:pPr algn="ctr"/>
            <a:r>
              <a:rPr lang="es-CL" sz="3600" dirty="0" smtClean="0">
                <a:latin typeface="Antique Olive" pitchFamily="34" charset="0"/>
              </a:rPr>
              <a:t>SITUACION DE CONVENIOS</a:t>
            </a:r>
            <a:br>
              <a:rPr lang="es-CL" sz="3600" dirty="0" smtClean="0">
                <a:latin typeface="Antique Olive" pitchFamily="34" charset="0"/>
              </a:rPr>
            </a:br>
            <a:r>
              <a:rPr lang="es-CL" sz="3600" dirty="0" smtClean="0">
                <a:latin typeface="Antique Olive" pitchFamily="34" charset="0"/>
              </a:rPr>
              <a:t> MOVISTAR Y WOM</a:t>
            </a:r>
            <a:br>
              <a:rPr lang="es-CL" sz="3600" dirty="0" smtClean="0">
                <a:latin typeface="Antique Olive" pitchFamily="34" charset="0"/>
              </a:rPr>
            </a:br>
            <a:r>
              <a:rPr lang="es-CL" sz="3600" dirty="0">
                <a:latin typeface="Antique Olive" pitchFamily="34" charset="0"/>
              </a:rPr>
              <a:t/>
            </a:r>
            <a:br>
              <a:rPr lang="es-CL" sz="3600" dirty="0">
                <a:latin typeface="Antique Olive" pitchFamily="34" charset="0"/>
              </a:rPr>
            </a:br>
            <a:r>
              <a:rPr lang="es-CL" sz="3600" dirty="0" smtClean="0">
                <a:latin typeface="Antique Olive" pitchFamily="34" charset="0"/>
              </a:rPr>
              <a:t/>
            </a:r>
            <a:br>
              <a:rPr lang="es-CL" sz="3600" dirty="0" smtClean="0">
                <a:latin typeface="Antique Olive" pitchFamily="34" charset="0"/>
              </a:rPr>
            </a:br>
            <a:r>
              <a:rPr lang="es-CL" sz="3600" dirty="0" smtClean="0">
                <a:latin typeface="Antique Olive" pitchFamily="34" charset="0"/>
              </a:rPr>
              <a:t>JULIO -2017</a:t>
            </a:r>
            <a:endParaRPr lang="es-CL" sz="3600" dirty="0">
              <a:latin typeface="Antique Olive" pitchFamily="34" charset="0"/>
            </a:endParaRPr>
          </a:p>
        </p:txBody>
      </p:sp>
      <p:pic>
        <p:nvPicPr>
          <p:cNvPr id="4" name="2 Imagen"/>
          <p:cNvPicPr/>
          <p:nvPr/>
        </p:nvPicPr>
        <p:blipFill>
          <a:blip r:embed="rId2"/>
          <a:stretch>
            <a:fillRect/>
          </a:stretch>
        </p:blipFill>
        <p:spPr>
          <a:xfrm>
            <a:off x="107504" y="332656"/>
            <a:ext cx="3213348" cy="792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180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 rot="20944362">
            <a:off x="1110692" y="2247769"/>
            <a:ext cx="8682604" cy="1480329"/>
          </a:xfrm>
        </p:spPr>
        <p:txBody>
          <a:bodyPr>
            <a:noAutofit/>
          </a:bodyPr>
          <a:lstStyle/>
          <a:p>
            <a:r>
              <a:rPr lang="es-CL" sz="10500" dirty="0" smtClean="0">
                <a:solidFill>
                  <a:srgbClr val="00B0F0"/>
                </a:solidFill>
              </a:rPr>
              <a:t>MOVISTAR</a:t>
            </a:r>
            <a:endParaRPr lang="es-CL" sz="10500" dirty="0">
              <a:solidFill>
                <a:srgbClr val="00B0F0"/>
              </a:solidFill>
            </a:endParaRPr>
          </a:p>
        </p:txBody>
      </p:sp>
      <p:pic>
        <p:nvPicPr>
          <p:cNvPr id="4" name="2 Imagen"/>
          <p:cNvPicPr/>
          <p:nvPr/>
        </p:nvPicPr>
        <p:blipFill>
          <a:blip r:embed="rId2"/>
          <a:stretch>
            <a:fillRect/>
          </a:stretch>
        </p:blipFill>
        <p:spPr>
          <a:xfrm>
            <a:off x="107504" y="188640"/>
            <a:ext cx="3213348" cy="792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18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262" y="692696"/>
            <a:ext cx="5552082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2 Imagen"/>
          <p:cNvPicPr/>
          <p:nvPr/>
        </p:nvPicPr>
        <p:blipFill>
          <a:blip r:embed="rId3"/>
          <a:stretch>
            <a:fillRect/>
          </a:stretch>
        </p:blipFill>
        <p:spPr>
          <a:xfrm>
            <a:off x="107504" y="44624"/>
            <a:ext cx="3213348" cy="792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502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178" y="980727"/>
            <a:ext cx="6242198" cy="4104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2 Imagen"/>
          <p:cNvPicPr/>
          <p:nvPr/>
        </p:nvPicPr>
        <p:blipFill>
          <a:blip r:embed="rId3"/>
          <a:stretch>
            <a:fillRect/>
          </a:stretch>
        </p:blipFill>
        <p:spPr>
          <a:xfrm>
            <a:off x="107504" y="188640"/>
            <a:ext cx="3213348" cy="792087"/>
          </a:xfrm>
          <a:prstGeom prst="rect">
            <a:avLst/>
          </a:prstGeom>
        </p:spPr>
      </p:pic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8857339"/>
              </p:ext>
            </p:extLst>
          </p:nvPr>
        </p:nvGraphicFramePr>
        <p:xfrm>
          <a:off x="1979712" y="5229200"/>
          <a:ext cx="5688630" cy="7486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37726"/>
                <a:gridCol w="1137726"/>
                <a:gridCol w="1137726"/>
                <a:gridCol w="1137726"/>
                <a:gridCol w="1137726"/>
              </a:tblGrid>
              <a:tr h="91192">
                <a:tc>
                  <a:txBody>
                    <a:bodyPr/>
                    <a:lstStyle/>
                    <a:p>
                      <a:pPr algn="ctr" fontAlgn="t"/>
                      <a:r>
                        <a:rPr lang="es-CL" sz="1100" b="1" u="none" strike="noStrike" dirty="0">
                          <a:effectLst/>
                          <a:latin typeface="Calibri Light" pitchFamily="34" charset="0"/>
                        </a:rPr>
                        <a:t>MOVISTAR</a:t>
                      </a:r>
                      <a:endParaRPr lang="es-C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L" sz="1100" b="1" u="none" strike="noStrike" dirty="0">
                          <a:effectLst/>
                          <a:latin typeface="Calibri Light" pitchFamily="34" charset="0"/>
                        </a:rPr>
                        <a:t>FONASA</a:t>
                      </a:r>
                      <a:endParaRPr lang="es-C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L" sz="1100" b="1" u="none" strike="noStrike" dirty="0">
                          <a:effectLst/>
                          <a:latin typeface="Calibri Light" pitchFamily="34" charset="0"/>
                        </a:rPr>
                        <a:t>NO SOCIOS</a:t>
                      </a:r>
                      <a:endParaRPr lang="es-C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L" sz="1100" b="1" u="none" strike="noStrike" dirty="0">
                          <a:effectLst/>
                          <a:latin typeface="Calibri Light" pitchFamily="34" charset="0"/>
                        </a:rPr>
                        <a:t>TOTAL</a:t>
                      </a:r>
                      <a:endParaRPr lang="es-C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L" sz="1100" b="1" u="none" strike="noStrike" dirty="0">
                          <a:effectLst/>
                          <a:latin typeface="Calibri Light" pitchFamily="34" charset="0"/>
                        </a:rPr>
                        <a:t>% PESO RELATIVO</a:t>
                      </a:r>
                      <a:endParaRPr lang="es-C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L" sz="1100" u="none" strike="noStrike" dirty="0">
                          <a:effectLst/>
                          <a:latin typeface="Calibri Light" pitchFamily="34" charset="0"/>
                        </a:rPr>
                        <a:t>SOCIOS</a:t>
                      </a: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u="none" strike="noStrike" dirty="0">
                          <a:effectLst/>
                          <a:latin typeface="Calibri Light" pitchFamily="34" charset="0"/>
                        </a:rPr>
                        <a:t>41</a:t>
                      </a: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u="none" strike="noStrike">
                          <a:effectLst/>
                          <a:latin typeface="Calibri Light" pitchFamily="34" charset="0"/>
                        </a:rPr>
                        <a:t>41</a:t>
                      </a: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u="none" strike="noStrike">
                          <a:effectLst/>
                          <a:latin typeface="Calibri Light" pitchFamily="34" charset="0"/>
                        </a:rPr>
                        <a:t>17%</a:t>
                      </a: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L" sz="1100" u="none" strike="noStrike">
                          <a:effectLst/>
                          <a:latin typeface="Calibri Light" pitchFamily="34" charset="0"/>
                        </a:rPr>
                        <a:t>NO SOCIOS</a:t>
                      </a: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u="none" strike="noStrike" dirty="0">
                          <a:effectLst/>
                          <a:latin typeface="Calibri Light" pitchFamily="34" charset="0"/>
                        </a:rPr>
                        <a:t>199</a:t>
                      </a: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u="none" strike="noStrike" dirty="0">
                          <a:effectLst/>
                          <a:latin typeface="Calibri Light" pitchFamily="34" charset="0"/>
                        </a:rPr>
                        <a:t>199</a:t>
                      </a: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u="none" strike="noStrike" dirty="0">
                          <a:effectLst/>
                          <a:latin typeface="Calibri Light" pitchFamily="34" charset="0"/>
                        </a:rPr>
                        <a:t>83%</a:t>
                      </a: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L" sz="1100" u="none" strike="noStrike" dirty="0">
                          <a:effectLst/>
                          <a:latin typeface="Calibri Light" pitchFamily="34" charset="0"/>
                        </a:rPr>
                        <a:t>% PESO RELATIVO</a:t>
                      </a: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u="none" strike="noStrike" dirty="0">
                          <a:effectLst/>
                          <a:latin typeface="Calibri Light" pitchFamily="34" charset="0"/>
                        </a:rPr>
                        <a:t>17%</a:t>
                      </a: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u="none" strike="noStrike">
                          <a:effectLst/>
                          <a:latin typeface="Calibri Light" pitchFamily="34" charset="0"/>
                        </a:rPr>
                        <a:t>83%</a:t>
                      </a: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u="none" strike="noStrike">
                          <a:effectLst/>
                          <a:latin typeface="Calibri Light" pitchFamily="34" charset="0"/>
                        </a:rPr>
                        <a:t>240</a:t>
                      </a: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u="none" strike="noStrike" dirty="0">
                          <a:effectLst/>
                          <a:latin typeface="Calibri Light" pitchFamily="34" charset="0"/>
                        </a:rPr>
                        <a:t>100%</a:t>
                      </a: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077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 rot="20715982">
            <a:off x="-557605" y="1228133"/>
            <a:ext cx="87972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9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</a:t>
            </a:r>
            <a:endParaRPr lang="es-CL" sz="9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2 Imagen"/>
          <p:cNvPicPr/>
          <p:nvPr/>
        </p:nvPicPr>
        <p:blipFill>
          <a:blip r:embed="rId2"/>
          <a:stretch>
            <a:fillRect/>
          </a:stretch>
        </p:blipFill>
        <p:spPr>
          <a:xfrm>
            <a:off x="107504" y="116632"/>
            <a:ext cx="3213348" cy="792087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 rot="20562771">
            <a:off x="1881675" y="1771770"/>
            <a:ext cx="5923815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s-CL" sz="18000" b="1" cap="none" spc="0" dirty="0" smtClean="0">
                <a:ln>
                  <a:prstDash val="solid"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WOM</a:t>
            </a:r>
            <a:endParaRPr lang="es-CL" sz="18000" b="1" cap="none" spc="0" dirty="0">
              <a:ln>
                <a:prstDash val="solid"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76313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 Imagen"/>
          <p:cNvPicPr/>
          <p:nvPr/>
        </p:nvPicPr>
        <p:blipFill>
          <a:blip r:embed="rId2"/>
          <a:stretch>
            <a:fillRect/>
          </a:stretch>
        </p:blipFill>
        <p:spPr>
          <a:xfrm>
            <a:off x="107504" y="44624"/>
            <a:ext cx="3384376" cy="792087"/>
          </a:xfrm>
          <a:prstGeom prst="rect">
            <a:avLst/>
          </a:prstGeom>
        </p:spPr>
      </p:pic>
      <p:graphicFrame>
        <p:nvGraphicFramePr>
          <p:cNvPr id="8" name="1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2760487"/>
              </p:ext>
            </p:extLst>
          </p:nvPr>
        </p:nvGraphicFramePr>
        <p:xfrm>
          <a:off x="1979712" y="1340768"/>
          <a:ext cx="5472608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90206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 Imagen"/>
          <p:cNvPicPr/>
          <p:nvPr/>
        </p:nvPicPr>
        <p:blipFill>
          <a:blip r:embed="rId3"/>
          <a:stretch>
            <a:fillRect/>
          </a:stretch>
        </p:blipFill>
        <p:spPr>
          <a:xfrm>
            <a:off x="107504" y="44624"/>
            <a:ext cx="3213348" cy="792087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412776"/>
            <a:ext cx="5400600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5877765"/>
              </p:ext>
            </p:extLst>
          </p:nvPr>
        </p:nvGraphicFramePr>
        <p:xfrm>
          <a:off x="2051719" y="5013176"/>
          <a:ext cx="5256585" cy="8640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26329"/>
                <a:gridCol w="865413"/>
                <a:gridCol w="1041701"/>
                <a:gridCol w="961571"/>
                <a:gridCol w="961571"/>
              </a:tblGrid>
              <a:tr h="288032">
                <a:tc>
                  <a:txBody>
                    <a:bodyPr/>
                    <a:lstStyle/>
                    <a:p>
                      <a:pPr algn="ctr" fontAlgn="t"/>
                      <a:r>
                        <a:rPr lang="es-CL" sz="1050" b="1" u="none" strike="noStrike" dirty="0">
                          <a:effectLst/>
                          <a:latin typeface="Calibri Light" pitchFamily="34" charset="0"/>
                        </a:rPr>
                        <a:t>WOM</a:t>
                      </a:r>
                      <a:endParaRPr lang="es-CL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L" sz="1050" b="1" u="none" strike="noStrike" dirty="0">
                          <a:effectLst/>
                          <a:latin typeface="Calibri Light" pitchFamily="34" charset="0"/>
                        </a:rPr>
                        <a:t>FONASA</a:t>
                      </a:r>
                      <a:endParaRPr lang="es-CL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L" sz="1050" b="1" u="none" strike="noStrike" dirty="0">
                          <a:effectLst/>
                          <a:latin typeface="Calibri Light" pitchFamily="34" charset="0"/>
                        </a:rPr>
                        <a:t>NO SOCIOS</a:t>
                      </a:r>
                      <a:endParaRPr lang="es-CL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L" sz="1050" b="1" u="none" strike="noStrike" dirty="0">
                          <a:effectLst/>
                          <a:latin typeface="Calibri Light" pitchFamily="34" charset="0"/>
                        </a:rPr>
                        <a:t>TOTAL</a:t>
                      </a:r>
                      <a:endParaRPr lang="es-CL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L" sz="1050" b="1" u="none" strike="noStrike" dirty="0">
                          <a:effectLst/>
                          <a:latin typeface="Calibri Light" pitchFamily="34" charset="0"/>
                        </a:rPr>
                        <a:t>% PESO RELATIVO</a:t>
                      </a:r>
                      <a:endParaRPr lang="es-CL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/>
                </a:tc>
              </a:tr>
              <a:tr h="151186"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u="none" strike="noStrike" dirty="0">
                          <a:effectLst/>
                          <a:latin typeface="Calibri Light" pitchFamily="34" charset="0"/>
                        </a:rPr>
                        <a:t>SOCIOS</a:t>
                      </a:r>
                      <a:endParaRPr lang="es-CL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u="none" strike="noStrike" dirty="0">
                          <a:effectLst/>
                          <a:latin typeface="Calibri Light" pitchFamily="34" charset="0"/>
                        </a:rPr>
                        <a:t>31</a:t>
                      </a:r>
                      <a:endParaRPr lang="es-CL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CL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u="none" strike="noStrike" dirty="0">
                          <a:effectLst/>
                          <a:latin typeface="Calibri Light" pitchFamily="34" charset="0"/>
                        </a:rPr>
                        <a:t>31</a:t>
                      </a:r>
                      <a:endParaRPr lang="es-CL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u="none" strike="noStrike">
                          <a:effectLst/>
                          <a:latin typeface="Calibri Light" pitchFamily="34" charset="0"/>
                        </a:rPr>
                        <a:t>43%</a:t>
                      </a:r>
                      <a:endParaRPr lang="es-CL" sz="1050" b="0" i="0" u="none" strike="noStrike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51186"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u="none" strike="noStrike" dirty="0">
                          <a:effectLst/>
                          <a:latin typeface="Calibri Light" pitchFamily="34" charset="0"/>
                        </a:rPr>
                        <a:t>NO SOCIOS</a:t>
                      </a:r>
                      <a:endParaRPr lang="es-CL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CL" sz="1050" b="0" i="0" u="none" strike="noStrike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u="none" strike="noStrike" dirty="0">
                          <a:effectLst/>
                          <a:latin typeface="Calibri Light" pitchFamily="34" charset="0"/>
                        </a:rPr>
                        <a:t>41</a:t>
                      </a:r>
                      <a:endParaRPr lang="es-CL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u="none" strike="noStrike" dirty="0">
                          <a:effectLst/>
                          <a:latin typeface="Calibri Light" pitchFamily="34" charset="0"/>
                        </a:rPr>
                        <a:t>41</a:t>
                      </a:r>
                      <a:endParaRPr lang="es-CL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u="none" strike="noStrike" dirty="0">
                          <a:effectLst/>
                          <a:latin typeface="Calibri Light" pitchFamily="34" charset="0"/>
                        </a:rPr>
                        <a:t>57%</a:t>
                      </a:r>
                      <a:endParaRPr lang="es-CL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5441">
                <a:tc>
                  <a:txBody>
                    <a:bodyPr/>
                    <a:lstStyle/>
                    <a:p>
                      <a:pPr algn="l" fontAlgn="b"/>
                      <a:r>
                        <a:rPr lang="es-CL" sz="1050" u="none" strike="noStrike" dirty="0">
                          <a:effectLst/>
                          <a:latin typeface="Calibri Light" pitchFamily="34" charset="0"/>
                        </a:rPr>
                        <a:t>% PESO RELATIVO</a:t>
                      </a:r>
                      <a:endParaRPr lang="es-CL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u="none" strike="noStrike">
                          <a:effectLst/>
                          <a:latin typeface="Calibri Light" pitchFamily="34" charset="0"/>
                        </a:rPr>
                        <a:t>43%</a:t>
                      </a:r>
                      <a:endParaRPr lang="es-CL" sz="1050" b="0" i="0" u="none" strike="noStrike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u="none" strike="noStrike" dirty="0">
                          <a:effectLst/>
                          <a:latin typeface="Calibri Light" pitchFamily="34" charset="0"/>
                        </a:rPr>
                        <a:t>57%</a:t>
                      </a:r>
                      <a:endParaRPr lang="es-CL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u="none" strike="noStrike" dirty="0">
                          <a:effectLst/>
                          <a:latin typeface="Calibri Light" pitchFamily="34" charset="0"/>
                        </a:rPr>
                        <a:t>72</a:t>
                      </a:r>
                      <a:endParaRPr lang="es-CL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50" u="none" strike="noStrike" dirty="0">
                          <a:effectLst/>
                          <a:latin typeface="Calibri Light" pitchFamily="34" charset="0"/>
                        </a:rPr>
                        <a:t>100%</a:t>
                      </a:r>
                      <a:endParaRPr lang="es-CL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78213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 rot="20588129">
            <a:off x="1827060" y="766865"/>
            <a:ext cx="10342618" cy="3561978"/>
          </a:xfrm>
        </p:spPr>
        <p:txBody>
          <a:bodyPr>
            <a:noAutofit/>
          </a:bodyPr>
          <a:lstStyle/>
          <a:p>
            <a:r>
              <a:rPr lang="es-CL" sz="9600" dirty="0" smtClean="0"/>
              <a:t>GRACIAS</a:t>
            </a:r>
            <a:endParaRPr lang="es-CL" sz="9600" dirty="0"/>
          </a:p>
        </p:txBody>
      </p:sp>
      <p:pic>
        <p:nvPicPr>
          <p:cNvPr id="5" name="2 Imagen"/>
          <p:cNvPicPr/>
          <p:nvPr/>
        </p:nvPicPr>
        <p:blipFill>
          <a:blip r:embed="rId3"/>
          <a:stretch>
            <a:fillRect/>
          </a:stretch>
        </p:blipFill>
        <p:spPr>
          <a:xfrm>
            <a:off x="107504" y="44624"/>
            <a:ext cx="3213348" cy="792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17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500">
        <p14:reveal dir="r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Técnico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mpuest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139</TotalTime>
  <Words>68</Words>
  <Application>Microsoft Office PowerPoint</Application>
  <PresentationFormat>Presentación en pantalla (4:3)</PresentationFormat>
  <Paragraphs>43</Paragraphs>
  <Slides>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Concurrencia</vt:lpstr>
      <vt:lpstr>SITUACION DE CONVENIOS  MOVISTAR Y WOM   JULIO -2017</vt:lpstr>
      <vt:lpstr>MOVISTAR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GRACIAS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SITUACION DE CONVENIOS  MOVISTAR Y WOM   JULIO -2017</dc:title>
  <dc:creator>ANPTUF(Asociación de Profesionales)</dc:creator>
  <cp:lastModifiedBy>Patricia Ruiz</cp:lastModifiedBy>
  <cp:revision>15</cp:revision>
  <dcterms:created xsi:type="dcterms:W3CDTF">2017-07-25T19:03:02Z</dcterms:created>
  <dcterms:modified xsi:type="dcterms:W3CDTF">2017-07-26T16:31:03Z</dcterms:modified>
</cp:coreProperties>
</file>