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5" r:id="rId1"/>
  </p:sldMasterIdLst>
  <p:sldIdLst>
    <p:sldId id="257" r:id="rId2"/>
    <p:sldId id="311" r:id="rId3"/>
    <p:sldId id="312" r:id="rId4"/>
    <p:sldId id="339" r:id="rId5"/>
    <p:sldId id="347" r:id="rId6"/>
    <p:sldId id="313" r:id="rId7"/>
    <p:sldId id="314" r:id="rId8"/>
    <p:sldId id="315" r:id="rId9"/>
    <p:sldId id="316" r:id="rId10"/>
    <p:sldId id="317" r:id="rId11"/>
    <p:sldId id="318" r:id="rId12"/>
    <p:sldId id="319" r:id="rId13"/>
    <p:sldId id="320" r:id="rId14"/>
    <p:sldId id="321" r:id="rId15"/>
    <p:sldId id="322" r:id="rId16"/>
    <p:sldId id="323" r:id="rId17"/>
    <p:sldId id="324" r:id="rId18"/>
    <p:sldId id="325" r:id="rId19"/>
    <p:sldId id="326" r:id="rId20"/>
    <p:sldId id="327" r:id="rId21"/>
    <p:sldId id="328" r:id="rId22"/>
    <p:sldId id="329" r:id="rId23"/>
    <p:sldId id="330" r:id="rId24"/>
    <p:sldId id="331" r:id="rId25"/>
    <p:sldId id="332" r:id="rId26"/>
    <p:sldId id="333" r:id="rId27"/>
    <p:sldId id="334" r:id="rId28"/>
    <p:sldId id="335" r:id="rId29"/>
    <p:sldId id="336" r:id="rId30"/>
    <p:sldId id="337" r:id="rId31"/>
    <p:sldId id="340" r:id="rId32"/>
    <p:sldId id="341" r:id="rId33"/>
    <p:sldId id="342" r:id="rId34"/>
    <p:sldId id="343" r:id="rId35"/>
    <p:sldId id="344" r:id="rId36"/>
    <p:sldId id="345" r:id="rId37"/>
    <p:sldId id="346" r:id="rId38"/>
    <p:sldId id="338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Estilo medio 4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5" d="100"/>
          <a:sy n="75" d="100"/>
        </p:scale>
        <p:origin x="-1792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18-05-16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‹Nr.›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18-05-16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18-05-16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18-05-16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18-05-16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‹Nr.›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18-05-16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18-05-16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‹Nr.›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18-05-16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18-05-16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18-05-16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‹Nr.›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18-05-16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01F9CA3-105E-4857-9057-6DB6197DA786}" type="datetimeFigureOut">
              <a:rPr lang="en-US" smtClean="0"/>
              <a:t>18-05-16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7F5CE407-6216-4202-80E4-A30DC2F709B2}" type="slidenum">
              <a:rPr lang="en-US" smtClean="0"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6" r:id="rId1"/>
    <p:sldLayoutId id="2147483997" r:id="rId2"/>
    <p:sldLayoutId id="2147483998" r:id="rId3"/>
    <p:sldLayoutId id="2147483999" r:id="rId4"/>
    <p:sldLayoutId id="2147484000" r:id="rId5"/>
    <p:sldLayoutId id="2147484001" r:id="rId6"/>
    <p:sldLayoutId id="2147484002" r:id="rId7"/>
    <p:sldLayoutId id="2147484003" r:id="rId8"/>
    <p:sldLayoutId id="2147484004" r:id="rId9"/>
    <p:sldLayoutId id="2147484005" r:id="rId10"/>
    <p:sldLayoutId id="2147484006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685800" y="3993865"/>
            <a:ext cx="4470288" cy="1752600"/>
          </a:xfrm>
        </p:spPr>
        <p:txBody>
          <a:bodyPr>
            <a:normAutofit/>
          </a:bodyPr>
          <a:lstStyle/>
          <a:p>
            <a:r>
              <a:rPr lang="es-ES" sz="1600" i="1" dirty="0"/>
              <a:t>Ulises Nancuante Almonacid</a:t>
            </a:r>
          </a:p>
          <a:p>
            <a:r>
              <a:rPr lang="es-ES" sz="1600" i="1" dirty="0"/>
              <a:t>Académico Instituto de Salud Pública </a:t>
            </a:r>
          </a:p>
          <a:p>
            <a:r>
              <a:rPr lang="es-ES" sz="1600" i="1" dirty="0"/>
              <a:t>Universidad Andrés Bello</a:t>
            </a:r>
          </a:p>
          <a:p>
            <a:r>
              <a:rPr lang="es-ES" sz="1600" i="1" dirty="0" smtClean="0"/>
              <a:t>Mayo, 2016</a:t>
            </a:r>
          </a:p>
          <a:p>
            <a:endParaRPr lang="es-ES" sz="2000" dirty="0"/>
          </a:p>
        </p:txBody>
      </p:sp>
      <p:pic>
        <p:nvPicPr>
          <p:cNvPr id="9" name="Imagen 8" descr="logo_ISPAB_versiones-0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562" y="722245"/>
            <a:ext cx="2727853" cy="1274643"/>
          </a:xfrm>
          <a:prstGeom prst="rect">
            <a:avLst/>
          </a:prstGeom>
        </p:spPr>
      </p:pic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4337462" cy="1927225"/>
          </a:xfrm>
        </p:spPr>
        <p:txBody>
          <a:bodyPr/>
          <a:lstStyle/>
          <a:p>
            <a:r>
              <a:rPr lang="es-ES" sz="2400" b="1" dirty="0">
                <a:latin typeface="Avenir Next Regular"/>
                <a:cs typeface="Avenir Next Regular"/>
              </a:rPr>
              <a:t>EL DERECHO A LA SALUD EN LA CONSTITUCIÓN DE ALGUNOS PAÍSES</a:t>
            </a:r>
            <a:endParaRPr lang="es-ES" sz="2400" b="1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3562" y="1996888"/>
            <a:ext cx="3179396" cy="11684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7044" y="3454400"/>
            <a:ext cx="2043655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46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latin typeface="Avenir Next Regular"/>
                <a:cs typeface="Avenir Next Regular"/>
              </a:rPr>
              <a:t>ALEMANIA</a:t>
            </a: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1829291"/>
            <a:ext cx="8229600" cy="3793268"/>
          </a:xfrm>
        </p:spPr>
        <p:txBody>
          <a:bodyPr>
            <a:normAutofit lnSpcReduction="10000"/>
          </a:bodyPr>
          <a:lstStyle/>
          <a:p>
            <a:r>
              <a:rPr lang="es-ES" sz="2000" dirty="0" smtClean="0">
                <a:latin typeface="Avenir Next Regular"/>
                <a:cs typeface="Avenir Next Regular"/>
              </a:rPr>
              <a:t>Ley Fundamental de la República Federal de Alemania de 1949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En las deliberaciones </a:t>
            </a:r>
            <a:r>
              <a:rPr lang="es-ES" sz="2000" dirty="0">
                <a:latin typeface="Avenir Next Regular"/>
                <a:cs typeface="Avenir Next Regular"/>
              </a:rPr>
              <a:t>de la Junta Parlamentaria (</a:t>
            </a:r>
            <a:r>
              <a:rPr lang="es-ES" sz="2000" i="1" dirty="0" err="1">
                <a:latin typeface="Avenir Next Regular"/>
                <a:cs typeface="Avenir Next Regular"/>
              </a:rPr>
              <a:t>Parlamentarischer</a:t>
            </a:r>
            <a:r>
              <a:rPr lang="es-ES" sz="2000" i="1" dirty="0">
                <a:latin typeface="Avenir Next Regular"/>
                <a:cs typeface="Avenir Next Regular"/>
              </a:rPr>
              <a:t> </a:t>
            </a:r>
            <a:r>
              <a:rPr lang="es-ES" sz="2000" i="1" dirty="0" err="1">
                <a:latin typeface="Avenir Next Regular"/>
                <a:cs typeface="Avenir Next Regular"/>
              </a:rPr>
              <a:t>Rat</a:t>
            </a:r>
            <a:r>
              <a:rPr lang="es-ES" sz="2000" dirty="0">
                <a:latin typeface="Avenir Next Regular"/>
                <a:cs typeface="Avenir Next Regular"/>
              </a:rPr>
              <a:t>), </a:t>
            </a:r>
            <a:r>
              <a:rPr lang="es-ES" sz="2000" dirty="0" smtClean="0">
                <a:latin typeface="Avenir Next Regular"/>
                <a:cs typeface="Avenir Next Regular"/>
              </a:rPr>
              <a:t>prevaleció́ </a:t>
            </a:r>
            <a:r>
              <a:rPr lang="es-ES" sz="2000" dirty="0">
                <a:latin typeface="Avenir Next Regular"/>
                <a:cs typeface="Avenir Next Regular"/>
              </a:rPr>
              <a:t>la </a:t>
            </a:r>
            <a:r>
              <a:rPr lang="es-ES" sz="2000" dirty="0" smtClean="0">
                <a:latin typeface="Avenir Next Regular"/>
                <a:cs typeface="Avenir Next Regular"/>
              </a:rPr>
              <a:t>posición </a:t>
            </a:r>
            <a:r>
              <a:rPr lang="es-ES" sz="2000" dirty="0">
                <a:latin typeface="Avenir Next Regular"/>
                <a:cs typeface="Avenir Next Regular"/>
              </a:rPr>
              <a:t>contra la </a:t>
            </a:r>
            <a:r>
              <a:rPr lang="es-ES" sz="2000" dirty="0" smtClean="0">
                <a:latin typeface="Avenir Next Regular"/>
                <a:cs typeface="Avenir Next Regular"/>
              </a:rPr>
              <a:t>adopción de </a:t>
            </a:r>
            <a:r>
              <a:rPr lang="es-ES" sz="2000" dirty="0">
                <a:latin typeface="Avenir Next Regular"/>
                <a:cs typeface="Avenir Next Regular"/>
              </a:rPr>
              <a:t>los derechos </a:t>
            </a:r>
            <a:r>
              <a:rPr lang="es-ES" sz="2000" dirty="0" smtClean="0">
                <a:latin typeface="Avenir Next Regular"/>
                <a:cs typeface="Avenir Next Regular"/>
              </a:rPr>
              <a:t>sociales: </a:t>
            </a:r>
            <a:r>
              <a:rPr lang="es-ES" sz="2000" dirty="0">
                <a:latin typeface="Avenir Next Regular"/>
                <a:cs typeface="Avenir Next Regular"/>
              </a:rPr>
              <a:t>el </a:t>
            </a:r>
            <a:r>
              <a:rPr lang="es-ES" sz="2000" dirty="0" smtClean="0">
                <a:latin typeface="Avenir Next Regular"/>
                <a:cs typeface="Avenir Next Regular"/>
              </a:rPr>
              <a:t>carácter provisional </a:t>
            </a:r>
            <a:r>
              <a:rPr lang="es-ES" sz="2000" dirty="0">
                <a:latin typeface="Avenir Next Regular"/>
                <a:cs typeface="Avenir Next Regular"/>
              </a:rPr>
              <a:t>de la ley fundamental y la imprevisibilidad de la </a:t>
            </a:r>
            <a:r>
              <a:rPr lang="es-ES" sz="2000" dirty="0" smtClean="0">
                <a:latin typeface="Avenir Next Regular"/>
                <a:cs typeface="Avenir Next Regular"/>
              </a:rPr>
              <a:t>evolución social </a:t>
            </a:r>
            <a:r>
              <a:rPr lang="es-ES" sz="2000" dirty="0">
                <a:latin typeface="Avenir Next Regular"/>
                <a:cs typeface="Avenir Next Regular"/>
              </a:rPr>
              <a:t>y </a:t>
            </a:r>
            <a:r>
              <a:rPr lang="es-ES" sz="2000" dirty="0" smtClean="0">
                <a:latin typeface="Avenir Next Regular"/>
                <a:cs typeface="Avenir Next Regular"/>
              </a:rPr>
              <a:t>económica.</a:t>
            </a:r>
            <a:endParaRPr lang="es-ES" sz="2000" dirty="0">
              <a:latin typeface="Avenir Next Regular"/>
              <a:cs typeface="Avenir Next Regular"/>
            </a:endParaRPr>
          </a:p>
          <a:p>
            <a:r>
              <a:rPr lang="es-ES" sz="2000" dirty="0" smtClean="0">
                <a:latin typeface="Avenir Next Regular"/>
                <a:cs typeface="Avenir Next Regular"/>
              </a:rPr>
              <a:t>Sostuvieron que los </a:t>
            </a:r>
            <a:r>
              <a:rPr lang="es-ES" sz="2000" dirty="0">
                <a:latin typeface="Avenir Next Regular"/>
                <a:cs typeface="Avenir Next Regular"/>
              </a:rPr>
              <a:t>derechos fundamentales no </a:t>
            </a:r>
            <a:r>
              <a:rPr lang="es-ES" sz="2000" dirty="0" smtClean="0">
                <a:latin typeface="Avenir Next Regular"/>
                <a:cs typeface="Avenir Next Regular"/>
              </a:rPr>
              <a:t>debían </a:t>
            </a:r>
            <a:r>
              <a:rPr lang="es-ES" sz="2000" dirty="0">
                <a:latin typeface="Avenir Next Regular"/>
                <a:cs typeface="Avenir Next Regular"/>
              </a:rPr>
              <a:t>reflejar programas </a:t>
            </a:r>
            <a:r>
              <a:rPr lang="es-ES" sz="2000" dirty="0" smtClean="0">
                <a:latin typeface="Avenir Next Regular"/>
                <a:cs typeface="Avenir Next Regular"/>
              </a:rPr>
              <a:t>políticos heterogéneos, </a:t>
            </a:r>
            <a:r>
              <a:rPr lang="es-ES" sz="2000" dirty="0">
                <a:latin typeface="Avenir Next Regular"/>
                <a:cs typeface="Avenir Next Regular"/>
              </a:rPr>
              <a:t>sin un acuerdo </a:t>
            </a:r>
            <a:r>
              <a:rPr lang="es-ES" sz="2000" dirty="0" smtClean="0">
                <a:latin typeface="Avenir Next Regular"/>
                <a:cs typeface="Avenir Next Regular"/>
              </a:rPr>
              <a:t>unánime sobre </a:t>
            </a:r>
            <a:r>
              <a:rPr lang="es-ES" sz="2000" dirty="0">
                <a:latin typeface="Avenir Next Regular"/>
                <a:cs typeface="Avenir Next Regular"/>
              </a:rPr>
              <a:t>la sustancia.</a:t>
            </a:r>
            <a:endParaRPr lang="es-ES" sz="2000" dirty="0" smtClean="0">
              <a:latin typeface="Avenir Next Regular"/>
              <a:cs typeface="Avenir Next Regular"/>
            </a:endParaRPr>
          </a:p>
          <a:p>
            <a:r>
              <a:rPr lang="es-ES" sz="2000" dirty="0" smtClean="0">
                <a:latin typeface="Avenir Next Regular"/>
                <a:cs typeface="Avenir Next Regular"/>
              </a:rPr>
              <a:t>Por ello, no existe ninguna referencia a la seguridad social ni a la salud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Precepto clave: </a:t>
            </a:r>
            <a:r>
              <a:rPr lang="es-ES" sz="2000" dirty="0">
                <a:latin typeface="Avenir Next Regular"/>
                <a:cs typeface="Avenir Next Regular"/>
              </a:rPr>
              <a:t>A</a:t>
            </a:r>
            <a:r>
              <a:rPr lang="es-ES" sz="2000" dirty="0" smtClean="0">
                <a:latin typeface="Avenir Next Regular"/>
                <a:cs typeface="Avenir Next Regular"/>
              </a:rPr>
              <a:t>rtículo 20, párrafo primero: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“La República Federal de Alemania es un Estado federal democrático </a:t>
            </a:r>
            <a:r>
              <a:rPr lang="es-ES" sz="1600" b="1" u="sng" dirty="0" smtClean="0">
                <a:latin typeface="Avenir Next Regular"/>
                <a:cs typeface="Avenir Next Regular"/>
              </a:rPr>
              <a:t>y social</a:t>
            </a:r>
            <a:r>
              <a:rPr lang="es-ES" sz="1600" dirty="0" smtClean="0">
                <a:latin typeface="Avenir Next Regular"/>
                <a:cs typeface="Avenir Next Regular"/>
              </a:rPr>
              <a:t>”</a:t>
            </a:r>
          </a:p>
          <a:p>
            <a:endParaRPr lang="es-ES" sz="2000" dirty="0">
              <a:latin typeface="Avenir Next Regular"/>
              <a:cs typeface="Avenir Next Regular"/>
            </a:endParaRPr>
          </a:p>
          <a:p>
            <a:endParaRPr lang="es-ES" sz="2000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998965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latin typeface="Avenir Next Regular"/>
                <a:cs typeface="Avenir Next Regular"/>
              </a:rPr>
              <a:t>EL SISTEMA DE SALUD ALEMÁN EN 2 </a:t>
            </a:r>
            <a:r>
              <a:rPr lang="es-ES" sz="2400" b="1" dirty="0" smtClean="0">
                <a:latin typeface="Avenir Next Regular"/>
                <a:cs typeface="Avenir Next Regular"/>
              </a:rPr>
              <a:t>PALABRAS</a:t>
            </a:r>
            <a:endParaRPr lang="es-ES" sz="2400" b="1" dirty="0">
              <a:latin typeface="Avenir Next Regular"/>
              <a:cs typeface="Avenir Next Regular"/>
            </a:endParaRP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s-ES" sz="2000" b="1" u="sng" dirty="0" smtClean="0">
                <a:latin typeface="Avenir Next Regular"/>
                <a:cs typeface="Avenir Next Regular"/>
              </a:rPr>
              <a:t>Financiamiento:</a:t>
            </a:r>
            <a:r>
              <a:rPr lang="es-ES" sz="2000" dirty="0" smtClean="0">
                <a:latin typeface="Avenir Next Regular"/>
                <a:cs typeface="Avenir Next Regular"/>
              </a:rPr>
              <a:t> las cotizaciones (trabajadores y empleadores) son la fuente principal de financiamiento; también existe aporte estatal en menor medida</a:t>
            </a:r>
          </a:p>
          <a:p>
            <a:r>
              <a:rPr lang="es-ES" sz="2000" b="1" u="sng" dirty="0" smtClean="0">
                <a:latin typeface="Avenir Next Regular"/>
                <a:cs typeface="Avenir Next Regular"/>
              </a:rPr>
              <a:t>Beneficiarios:</a:t>
            </a:r>
            <a:r>
              <a:rPr lang="es-ES" sz="2000" dirty="0" smtClean="0">
                <a:latin typeface="Avenir Next Regular"/>
                <a:cs typeface="Avenir Next Regular"/>
              </a:rPr>
              <a:t> los familiares no activos de los afiliados al régimen del seguro público están exentos de las cotizaciones (cónyuge, pareja de hecho, hijos)</a:t>
            </a:r>
          </a:p>
          <a:p>
            <a:r>
              <a:rPr lang="es-ES" sz="2000" b="1" u="sng" dirty="0" smtClean="0">
                <a:latin typeface="Avenir Next Regular"/>
                <a:cs typeface="Avenir Next Regular"/>
              </a:rPr>
              <a:t>Administración:</a:t>
            </a:r>
            <a:r>
              <a:rPr lang="es-ES" sz="2000" dirty="0" smtClean="0">
                <a:latin typeface="Avenir Next Regular"/>
                <a:cs typeface="Avenir Next Regular"/>
              </a:rPr>
              <a:t> corporaciones de derecho público (cajas de enfermedad) compran prestaciones a asociaciones de médicos</a:t>
            </a:r>
          </a:p>
          <a:p>
            <a:r>
              <a:rPr lang="es-ES" sz="2000" dirty="0">
                <a:latin typeface="Avenir Next Regular"/>
                <a:cs typeface="Avenir Next Regular"/>
              </a:rPr>
              <a:t>El dinero recaudado con las cotizaciones, junto con la </a:t>
            </a:r>
            <a:r>
              <a:rPr lang="es-ES" sz="2000" dirty="0" smtClean="0">
                <a:latin typeface="Avenir Next Regular"/>
                <a:cs typeface="Avenir Next Regular"/>
              </a:rPr>
              <a:t>subvención </a:t>
            </a:r>
            <a:r>
              <a:rPr lang="es-ES" sz="2000" dirty="0">
                <a:latin typeface="Avenir Next Regular"/>
                <a:cs typeface="Avenir Next Regular"/>
              </a:rPr>
              <a:t>estatal,  </a:t>
            </a:r>
            <a:r>
              <a:rPr lang="es-ES" sz="2000" dirty="0" smtClean="0">
                <a:latin typeface="Avenir Next Regular"/>
                <a:cs typeface="Avenir Next Regular"/>
              </a:rPr>
              <a:t>forman parte de un “</a:t>
            </a:r>
            <a:r>
              <a:rPr lang="es-ES" sz="2000" i="1" dirty="0" smtClean="0">
                <a:latin typeface="Avenir Next Regular"/>
                <a:cs typeface="Avenir Next Regular"/>
              </a:rPr>
              <a:t>fondo sanitario</a:t>
            </a:r>
            <a:r>
              <a:rPr lang="es-ES" sz="2000" dirty="0" smtClean="0">
                <a:latin typeface="Avenir Next Regular"/>
                <a:cs typeface="Avenir Next Regular"/>
              </a:rPr>
              <a:t>”. 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El </a:t>
            </a:r>
            <a:r>
              <a:rPr lang="es-ES" sz="2000" dirty="0">
                <a:latin typeface="Avenir Next Regular"/>
                <a:cs typeface="Avenir Next Regular"/>
              </a:rPr>
              <a:t>monto total se distribuye entonces entre las </a:t>
            </a:r>
            <a:r>
              <a:rPr lang="es-ES" sz="2000" dirty="0" smtClean="0">
                <a:latin typeface="Avenir Next Regular"/>
                <a:cs typeface="Avenir Next Regular"/>
              </a:rPr>
              <a:t>distintas </a:t>
            </a:r>
            <a:r>
              <a:rPr lang="es-ES" sz="2000" dirty="0">
                <a:latin typeface="Avenir Next Regular"/>
                <a:cs typeface="Avenir Next Regular"/>
              </a:rPr>
              <a:t>cajas de enfermedad, a las que se les asigna una </a:t>
            </a:r>
            <a:r>
              <a:rPr lang="es-ES" sz="2000" dirty="0" smtClean="0">
                <a:latin typeface="Avenir Next Regular"/>
                <a:cs typeface="Avenir Next Regular"/>
              </a:rPr>
              <a:t>cantidad </a:t>
            </a:r>
            <a:r>
              <a:rPr lang="es-ES" sz="2000" dirty="0">
                <a:latin typeface="Avenir Next Regular"/>
                <a:cs typeface="Avenir Next Regular"/>
              </a:rPr>
              <a:t>en </a:t>
            </a:r>
            <a:r>
              <a:rPr lang="es-ES" sz="2000" dirty="0" smtClean="0">
                <a:latin typeface="Avenir Next Regular"/>
                <a:cs typeface="Avenir Next Regular"/>
              </a:rPr>
              <a:t>función </a:t>
            </a:r>
            <a:r>
              <a:rPr lang="es-ES" sz="2000" dirty="0">
                <a:latin typeface="Avenir Next Regular"/>
                <a:cs typeface="Avenir Next Regular"/>
              </a:rPr>
              <a:t>de las respectivas estructuras de riesgo de sus asegurados (edad, sexo, estado de salud, etc.).</a:t>
            </a:r>
          </a:p>
        </p:txBody>
      </p:sp>
    </p:spTree>
    <p:extLst>
      <p:ext uri="{BB962C8B-B14F-4D97-AF65-F5344CB8AC3E}">
        <p14:creationId xmlns:p14="http://schemas.microsoft.com/office/powerpoint/2010/main" val="1388282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latin typeface="Avenir Next Regular"/>
                <a:cs typeface="Avenir Next Regular"/>
              </a:rPr>
              <a:t>ESTADOS UNIDOS DE NORTEAMÉRICA</a:t>
            </a: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2411833"/>
            <a:ext cx="8229600" cy="1623264"/>
          </a:xfrm>
        </p:spPr>
        <p:txBody>
          <a:bodyPr>
            <a:normAutofit lnSpcReduction="10000"/>
          </a:bodyPr>
          <a:lstStyle/>
          <a:p>
            <a:r>
              <a:rPr lang="es-ES" sz="2000" dirty="0">
                <a:latin typeface="Avenir Next Regular"/>
                <a:cs typeface="Avenir Next Regular"/>
              </a:rPr>
              <a:t>La constitución norteamericana data de </a:t>
            </a:r>
            <a:r>
              <a:rPr lang="es-ES" sz="2000" dirty="0" smtClean="0">
                <a:latin typeface="Avenir Next Regular"/>
                <a:cs typeface="Avenir Next Regular"/>
              </a:rPr>
              <a:t>1787</a:t>
            </a:r>
            <a:endParaRPr lang="es-ES" sz="2000" dirty="0">
              <a:latin typeface="Avenir Next Regular"/>
              <a:cs typeface="Avenir Next Regular"/>
            </a:endParaRPr>
          </a:p>
          <a:p>
            <a:r>
              <a:rPr lang="es-ES" sz="2000" dirty="0">
                <a:latin typeface="Avenir Next Regular"/>
                <a:cs typeface="Avenir Next Regular"/>
              </a:rPr>
              <a:t>Las enmiendas no contienen ninguna referencia a </a:t>
            </a:r>
            <a:r>
              <a:rPr lang="es-ES" sz="2000" dirty="0" smtClean="0">
                <a:latin typeface="Avenir Next Regular"/>
                <a:cs typeface="Avenir Next Regular"/>
              </a:rPr>
              <a:t>Salud </a:t>
            </a:r>
            <a:r>
              <a:rPr lang="es-ES" sz="2000" dirty="0">
                <a:latin typeface="Avenir Next Regular"/>
                <a:cs typeface="Avenir Next Regular"/>
              </a:rPr>
              <a:t>o a Seguridad </a:t>
            </a:r>
            <a:r>
              <a:rPr lang="es-ES" sz="2000" dirty="0" smtClean="0">
                <a:latin typeface="Avenir Next Regular"/>
                <a:cs typeface="Avenir Next Regular"/>
              </a:rPr>
              <a:t>Social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No obstante, ha habido conflictos constitucionales por el “Obama </a:t>
            </a:r>
            <a:r>
              <a:rPr lang="es-ES" sz="2000" dirty="0" err="1" smtClean="0">
                <a:latin typeface="Avenir Next Regular"/>
                <a:cs typeface="Avenir Next Regular"/>
              </a:rPr>
              <a:t>Care</a:t>
            </a:r>
            <a:r>
              <a:rPr lang="es-ES" sz="2000" dirty="0" smtClean="0">
                <a:latin typeface="Avenir Next Regular"/>
                <a:cs typeface="Avenir Next Regular"/>
              </a:rPr>
              <a:t>”</a:t>
            </a:r>
            <a:endParaRPr lang="es-ES" sz="2000" dirty="0">
              <a:latin typeface="Avenir Next Regular"/>
              <a:cs typeface="Avenir Next Regular"/>
            </a:endParaRPr>
          </a:p>
          <a:p>
            <a:endParaRPr lang="es-ES" sz="2000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2104507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latin typeface="Avenir Next Regular"/>
                <a:cs typeface="Avenir Next Regular"/>
              </a:rPr>
              <a:t>EL SISTEMA DE SALUD NORTEAMERICANO EN 2 </a:t>
            </a:r>
            <a:r>
              <a:rPr lang="es-ES" sz="2400" b="1" dirty="0" smtClean="0">
                <a:latin typeface="Avenir Next Regular"/>
                <a:cs typeface="Avenir Next Regular"/>
              </a:rPr>
              <a:t>PALABRAS</a:t>
            </a:r>
            <a:endParaRPr lang="es-ES" sz="2400" b="1" dirty="0">
              <a:latin typeface="Avenir Next Regular"/>
              <a:cs typeface="Avenir Next Regular"/>
            </a:endParaRP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1803396"/>
            <a:ext cx="8229600" cy="4525963"/>
          </a:xfrm>
        </p:spPr>
        <p:txBody>
          <a:bodyPr>
            <a:normAutofit/>
          </a:bodyPr>
          <a:lstStyle/>
          <a:p>
            <a:r>
              <a:rPr lang="es-ES" sz="2000" dirty="0" smtClean="0">
                <a:latin typeface="Avenir Next Regular"/>
                <a:cs typeface="Avenir Next Regular"/>
              </a:rPr>
              <a:t>Principales aspectos de la Reforma </a:t>
            </a:r>
            <a:r>
              <a:rPr lang="es-ES" sz="2000" dirty="0">
                <a:latin typeface="Avenir Next Regular"/>
                <a:cs typeface="Avenir Next Regular"/>
              </a:rPr>
              <a:t>de Salud </a:t>
            </a:r>
            <a:r>
              <a:rPr lang="es-ES" sz="2000" dirty="0" smtClean="0">
                <a:latin typeface="Avenir Next Regular"/>
                <a:cs typeface="Avenir Next Regular"/>
              </a:rPr>
              <a:t>(Ley </a:t>
            </a:r>
            <a:r>
              <a:rPr lang="es-ES" sz="2000" dirty="0">
                <a:latin typeface="Avenir Next Regular"/>
                <a:cs typeface="Avenir Next Regular"/>
              </a:rPr>
              <a:t>de Protección al Paciente y Cuidado de Salud </a:t>
            </a:r>
            <a:r>
              <a:rPr lang="es-ES" sz="2000" dirty="0" smtClean="0">
                <a:latin typeface="Avenir Next Regular"/>
                <a:cs typeface="Avenir Next Regular"/>
              </a:rPr>
              <a:t>Asequible)</a:t>
            </a:r>
            <a:r>
              <a:rPr lang="es-ES" sz="2000" dirty="0">
                <a:latin typeface="Avenir Next Regular"/>
                <a:cs typeface="Avenir Next Regular"/>
              </a:rPr>
              <a:t>:</a:t>
            </a:r>
            <a:endParaRPr lang="es-ES" sz="2000" dirty="0" smtClean="0">
              <a:latin typeface="Avenir Next Regular"/>
              <a:cs typeface="Avenir Next Regular"/>
            </a:endParaRP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Cobertura </a:t>
            </a:r>
            <a:r>
              <a:rPr lang="es-ES" sz="1600" dirty="0">
                <a:latin typeface="Avenir Next Regular"/>
                <a:cs typeface="Avenir Next Regular"/>
              </a:rPr>
              <a:t>pública para los </a:t>
            </a:r>
            <a:r>
              <a:rPr lang="es-ES" sz="1600" dirty="0" smtClean="0">
                <a:latin typeface="Avenir Next Regular"/>
                <a:cs typeface="Avenir Next Regular"/>
              </a:rPr>
              <a:t>pobres: se aumentan los beneficiarios (incluye personas que perciben ingresos hasta 33% por sobre nivel de pobreza federal)</a:t>
            </a:r>
            <a:endParaRPr lang="es-ES" sz="1600" dirty="0">
              <a:latin typeface="Avenir Next Regular"/>
              <a:cs typeface="Avenir Next Regular"/>
            </a:endParaRP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Cobertura </a:t>
            </a:r>
            <a:r>
              <a:rPr lang="es-ES" sz="1600" dirty="0">
                <a:latin typeface="Avenir Next Regular"/>
                <a:cs typeface="Avenir Next Regular"/>
              </a:rPr>
              <a:t>para bajos ingresos </a:t>
            </a:r>
            <a:r>
              <a:rPr lang="es-ES" sz="1600" dirty="0" smtClean="0">
                <a:latin typeface="Avenir Next Regular"/>
                <a:cs typeface="Avenir Next Regular"/>
              </a:rPr>
              <a:t>subsidiada: empresas con menos de 50 empleados</a:t>
            </a:r>
            <a:endParaRPr lang="es-ES" sz="1600" dirty="0">
              <a:latin typeface="Avenir Next Regular"/>
              <a:cs typeface="Avenir Next Regular"/>
            </a:endParaRP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Reformas </a:t>
            </a:r>
            <a:r>
              <a:rPr lang="es-ES" sz="1600" dirty="0">
                <a:latin typeface="Avenir Next Regular"/>
                <a:cs typeface="Avenir Next Regular"/>
              </a:rPr>
              <a:t>al mercado privado de seguros: </a:t>
            </a:r>
            <a:r>
              <a:rPr lang="es-ES" sz="1600" dirty="0" smtClean="0">
                <a:latin typeface="Avenir Next Regular"/>
                <a:cs typeface="Avenir Next Regular"/>
              </a:rPr>
              <a:t>fundamentalmente</a:t>
            </a:r>
            <a:r>
              <a:rPr lang="es-ES" sz="1600" dirty="0">
                <a:latin typeface="Avenir Next Regular"/>
                <a:cs typeface="Avenir Next Regular"/>
              </a:rPr>
              <a:t>,  las compañías aseguradoras no podrán negar cobertura médica o cobrar primas más altas a las personas que tengan condiciones de salud preexistentes.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Empleadores </a:t>
            </a:r>
            <a:r>
              <a:rPr lang="es-ES" sz="1600" dirty="0">
                <a:latin typeface="Avenir Next Regular"/>
                <a:cs typeface="Avenir Next Regular"/>
              </a:rPr>
              <a:t>deben dar seguro o pagar </a:t>
            </a:r>
            <a:r>
              <a:rPr lang="es-ES" sz="1600" dirty="0" smtClean="0">
                <a:latin typeface="Avenir Next Regular"/>
                <a:cs typeface="Avenir Next Regular"/>
              </a:rPr>
              <a:t>penalidades: empresas con 50 empleados o más</a:t>
            </a:r>
            <a:endParaRPr lang="es-ES" sz="1600" dirty="0">
              <a:latin typeface="Avenir Next Regular"/>
              <a:cs typeface="Avenir Next Regular"/>
            </a:endParaRPr>
          </a:p>
          <a:p>
            <a:r>
              <a:rPr lang="es-ES" sz="2000" dirty="0" smtClean="0">
                <a:latin typeface="Avenir Next Regular"/>
                <a:cs typeface="Avenir Next Regular"/>
              </a:rPr>
              <a:t>Problemas constitucionales: 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autonomía de los Estados</a:t>
            </a:r>
          </a:p>
          <a:p>
            <a:pPr lvl="1"/>
            <a:r>
              <a:rPr lang="es-ES" sz="1600" dirty="0">
                <a:latin typeface="Avenir Next Regular"/>
                <a:cs typeface="Avenir Next Regular"/>
              </a:rPr>
              <a:t>l</a:t>
            </a:r>
            <a:r>
              <a:rPr lang="es-ES" sz="1600" dirty="0" smtClean="0">
                <a:latin typeface="Avenir Next Regular"/>
                <a:cs typeface="Avenir Next Regular"/>
              </a:rPr>
              <a:t>ibertad de practicar religión</a:t>
            </a:r>
            <a:endParaRPr lang="es-ES" sz="1600" dirty="0">
              <a:latin typeface="Avenir Next Regular"/>
              <a:cs typeface="Avenir Next Regular"/>
            </a:endParaRPr>
          </a:p>
          <a:p>
            <a:endParaRPr lang="es-ES" sz="2000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416282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latin typeface="Avenir Next Regular"/>
                <a:cs typeface="Avenir Next Regular"/>
              </a:rPr>
              <a:t>PAÍSES REVISADOS QUE SI TIENEN CONSAGRADO EL DERECHO A LA SALUD A NIVEL CONSTITUCIONAL</a:t>
            </a: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2411693"/>
            <a:ext cx="8229600" cy="2312707"/>
          </a:xfrm>
        </p:spPr>
        <p:txBody>
          <a:bodyPr>
            <a:normAutofit/>
          </a:bodyPr>
          <a:lstStyle/>
          <a:p>
            <a:r>
              <a:rPr lang="es-ES" sz="2000" dirty="0" smtClean="0">
                <a:latin typeface="Avenir Next Regular"/>
                <a:cs typeface="Avenir Next Regular"/>
              </a:rPr>
              <a:t>Brasil</a:t>
            </a:r>
            <a:endParaRPr lang="es-ES" sz="2000" dirty="0">
              <a:latin typeface="Avenir Next Regular"/>
              <a:cs typeface="Avenir Next Regular"/>
            </a:endParaRPr>
          </a:p>
          <a:p>
            <a:r>
              <a:rPr lang="es-ES" sz="2000" dirty="0">
                <a:latin typeface="Avenir Next Regular"/>
                <a:cs typeface="Avenir Next Regular"/>
              </a:rPr>
              <a:t>Colombia</a:t>
            </a:r>
          </a:p>
          <a:p>
            <a:r>
              <a:rPr lang="es-ES" sz="2000" dirty="0">
                <a:latin typeface="Avenir Next Regular"/>
                <a:cs typeface="Avenir Next Regular"/>
              </a:rPr>
              <a:t>España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Holanda</a:t>
            </a:r>
            <a:endParaRPr lang="es-ES" sz="2000" dirty="0">
              <a:latin typeface="Avenir Next Regular"/>
              <a:cs typeface="Avenir Next Regular"/>
            </a:endParaRPr>
          </a:p>
          <a:p>
            <a:r>
              <a:rPr lang="es-ES" sz="2000" dirty="0" smtClean="0">
                <a:latin typeface="Avenir Next Regular"/>
                <a:cs typeface="Avenir Next Regular"/>
              </a:rPr>
              <a:t>México</a:t>
            </a:r>
            <a:endParaRPr lang="es-ES" sz="2000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206947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latin typeface="Avenir Next Regular"/>
                <a:cs typeface="Avenir Next Regular"/>
              </a:rPr>
              <a:t>BRASIL</a:t>
            </a: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2905649"/>
            <a:ext cx="8229600" cy="1381156"/>
          </a:xfrm>
        </p:spPr>
        <p:txBody>
          <a:bodyPr>
            <a:normAutofit/>
          </a:bodyPr>
          <a:lstStyle/>
          <a:p>
            <a:r>
              <a:rPr lang="es-ES" sz="2000" dirty="0">
                <a:latin typeface="Avenir Next Regular"/>
                <a:cs typeface="Avenir Next Regular"/>
              </a:rPr>
              <a:t>La constitución brasileña vigente fue aprobada el año 1988.</a:t>
            </a:r>
          </a:p>
          <a:p>
            <a:r>
              <a:rPr lang="es-ES" sz="2000" dirty="0">
                <a:latin typeface="Avenir Next Regular"/>
                <a:cs typeface="Avenir Next Regular"/>
              </a:rPr>
              <a:t>Debe ser una de las constituciones que desarrollan con mayor intensidad el derecho a la salud.</a:t>
            </a:r>
          </a:p>
          <a:p>
            <a:endParaRPr lang="es-ES" sz="1600" dirty="0">
              <a:latin typeface="Avenir Next Regular"/>
              <a:cs typeface="Avenir Next Regular"/>
            </a:endParaRPr>
          </a:p>
          <a:p>
            <a:endParaRPr lang="es-ES" sz="2000" dirty="0" smtClean="0">
              <a:latin typeface="Avenir Next Regular"/>
              <a:cs typeface="Avenir Next Regular"/>
            </a:endParaRPr>
          </a:p>
          <a:p>
            <a:endParaRPr lang="es-ES" sz="2000" dirty="0">
              <a:latin typeface="Avenir Next Regular"/>
              <a:cs typeface="Avenir Next Regular"/>
            </a:endParaRPr>
          </a:p>
          <a:p>
            <a:endParaRPr lang="es-ES" sz="2000" dirty="0" smtClean="0">
              <a:latin typeface="Avenir Next Regular"/>
              <a:cs typeface="Avenir Next Regular"/>
            </a:endParaRPr>
          </a:p>
          <a:p>
            <a:endParaRPr lang="es-ES" sz="2000" dirty="0">
              <a:latin typeface="Avenir Next Regular"/>
              <a:cs typeface="Avenir Next Regular"/>
            </a:endParaRPr>
          </a:p>
          <a:p>
            <a:endParaRPr lang="es-ES" sz="2000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323832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latin typeface="Avenir Next Regular"/>
                <a:cs typeface="Avenir Next Regular"/>
              </a:rPr>
              <a:t>BRASIL</a:t>
            </a: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1287805"/>
            <a:ext cx="8229600" cy="5115935"/>
          </a:xfrm>
        </p:spPr>
        <p:txBody>
          <a:bodyPr>
            <a:normAutofit/>
          </a:bodyPr>
          <a:lstStyle/>
          <a:p>
            <a:r>
              <a:rPr lang="es-ES_tradnl" sz="2000" b="1" u="sng" dirty="0" smtClean="0">
                <a:latin typeface="Avenir Next Regular"/>
                <a:cs typeface="Avenir Next Regular"/>
              </a:rPr>
              <a:t>a</a:t>
            </a:r>
            <a:r>
              <a:rPr lang="es-ES_tradnl" sz="2000" b="1" u="sng" dirty="0">
                <a:latin typeface="Avenir Next Regular"/>
                <a:cs typeface="Avenir Next Regular"/>
              </a:rPr>
              <a:t>.- La salud como parte integrante de la seguridad social</a:t>
            </a:r>
            <a:endParaRPr lang="es-CL" sz="2000" dirty="0">
              <a:latin typeface="Avenir Next Regular"/>
              <a:cs typeface="Avenir Next Regular"/>
            </a:endParaRPr>
          </a:p>
          <a:p>
            <a:pPr lvl="1"/>
            <a:r>
              <a:rPr lang="es-CL" sz="1800" dirty="0">
                <a:latin typeface="Avenir Next Regular"/>
                <a:cs typeface="Avenir Next Regular"/>
              </a:rPr>
              <a:t>La salud es un derecho social, tal como la educación, </a:t>
            </a:r>
            <a:r>
              <a:rPr lang="es-CL" sz="1800" dirty="0" smtClean="0">
                <a:latin typeface="Avenir Next Regular"/>
                <a:cs typeface="Avenir Next Regular"/>
              </a:rPr>
              <a:t>la alimentación, el </a:t>
            </a:r>
            <a:r>
              <a:rPr lang="es-CL" sz="1800" dirty="0">
                <a:latin typeface="Avenir Next Regular"/>
                <a:cs typeface="Avenir Next Regular"/>
              </a:rPr>
              <a:t>trabajo, </a:t>
            </a:r>
            <a:r>
              <a:rPr lang="es-CL" sz="1800" dirty="0" smtClean="0">
                <a:latin typeface="Avenir Next Regular"/>
                <a:cs typeface="Avenir Next Regular"/>
              </a:rPr>
              <a:t>la morada, el </a:t>
            </a:r>
            <a:r>
              <a:rPr lang="es-CL" sz="1800" dirty="0">
                <a:latin typeface="Avenir Next Regular"/>
                <a:cs typeface="Avenir Next Regular"/>
              </a:rPr>
              <a:t>descanso, la seguridad, la previsión social y la </a:t>
            </a:r>
            <a:r>
              <a:rPr lang="es-CL" sz="1800" dirty="0" smtClean="0">
                <a:latin typeface="Avenir Next Regular"/>
                <a:cs typeface="Avenir Next Regular"/>
              </a:rPr>
              <a:t>protección </a:t>
            </a:r>
            <a:r>
              <a:rPr lang="es-CL" sz="1800" dirty="0">
                <a:latin typeface="Avenir Next Regular"/>
                <a:cs typeface="Avenir Next Regular"/>
              </a:rPr>
              <a:t>de la maternidad</a:t>
            </a:r>
            <a:endParaRPr lang="es-ES" sz="1800" dirty="0" smtClean="0">
              <a:latin typeface="Avenir Next Regular"/>
              <a:cs typeface="Avenir Next Regular"/>
            </a:endParaRPr>
          </a:p>
          <a:p>
            <a:pPr lvl="1"/>
            <a:r>
              <a:rPr lang="es-ES" sz="1800" dirty="0" smtClean="0">
                <a:latin typeface="Avenir Next Regular"/>
                <a:cs typeface="Avenir Next Regular"/>
              </a:rPr>
              <a:t>El salario mínimo </a:t>
            </a:r>
            <a:r>
              <a:rPr lang="es-ES" sz="1800" dirty="0">
                <a:latin typeface="Avenir Next Regular"/>
                <a:cs typeface="Avenir Next Regular"/>
              </a:rPr>
              <a:t>debe alcanzar para cubrir las necesidades vitales básicas de la persona y las de su familia en materia de </a:t>
            </a:r>
            <a:r>
              <a:rPr lang="es-ES" sz="1800" dirty="0" smtClean="0">
                <a:latin typeface="Avenir Next Regular"/>
                <a:cs typeface="Avenir Next Regular"/>
              </a:rPr>
              <a:t>salud</a:t>
            </a:r>
          </a:p>
          <a:p>
            <a:pPr lvl="1"/>
            <a:r>
              <a:rPr lang="es-ES" sz="1800" dirty="0" smtClean="0">
                <a:latin typeface="Avenir Next Regular"/>
                <a:cs typeface="Avenir Next Regular"/>
              </a:rPr>
              <a:t>Corresponde </a:t>
            </a:r>
            <a:r>
              <a:rPr lang="es-ES" sz="1800" dirty="0">
                <a:latin typeface="Avenir Next Regular"/>
                <a:cs typeface="Avenir Next Regular"/>
              </a:rPr>
              <a:t>al Poder Público en los términos de la ley, organizar la seguridad social con base en los siguientes objetivos:</a:t>
            </a:r>
          </a:p>
          <a:p>
            <a:pPr lvl="2"/>
            <a:r>
              <a:rPr lang="es-ES" sz="1500" dirty="0">
                <a:latin typeface="Avenir Next Regular"/>
                <a:cs typeface="Avenir Next Regular"/>
              </a:rPr>
              <a:t>1. universalidad de la cobertura y de la atención;</a:t>
            </a:r>
          </a:p>
          <a:p>
            <a:pPr lvl="2"/>
            <a:r>
              <a:rPr lang="es-ES" sz="1500" dirty="0">
                <a:latin typeface="Avenir Next Regular"/>
                <a:cs typeface="Avenir Next Regular"/>
              </a:rPr>
              <a:t>2. uniformidad y equivalencia de los beneficios y servicios a las poblaciones urbanas y rurales;</a:t>
            </a:r>
          </a:p>
          <a:p>
            <a:pPr lvl="2"/>
            <a:r>
              <a:rPr lang="es-ES" sz="1500" dirty="0">
                <a:latin typeface="Avenir Next Regular"/>
                <a:cs typeface="Avenir Next Regular"/>
              </a:rPr>
              <a:t>3. selectividad y distribución en la prestación de los beneficios y servicios;</a:t>
            </a:r>
          </a:p>
          <a:p>
            <a:pPr lvl="2"/>
            <a:r>
              <a:rPr lang="es-ES" sz="1500" dirty="0">
                <a:latin typeface="Avenir Next Regular"/>
                <a:cs typeface="Avenir Next Regular"/>
              </a:rPr>
              <a:t>4. irreductibilidad del valor de los beneficios;</a:t>
            </a:r>
          </a:p>
          <a:p>
            <a:pPr lvl="2"/>
            <a:r>
              <a:rPr lang="es-ES" sz="1500" dirty="0">
                <a:latin typeface="Avenir Next Regular"/>
                <a:cs typeface="Avenir Next Regular"/>
              </a:rPr>
              <a:t>5. equidad en la forma de participación en el costo;</a:t>
            </a:r>
          </a:p>
          <a:p>
            <a:pPr lvl="2"/>
            <a:r>
              <a:rPr lang="es-ES" sz="1500" dirty="0">
                <a:latin typeface="Avenir Next Regular"/>
                <a:cs typeface="Avenir Next Regular"/>
              </a:rPr>
              <a:t>6. diversidad de la base de financiación;</a:t>
            </a:r>
          </a:p>
          <a:p>
            <a:pPr lvl="2"/>
            <a:r>
              <a:rPr lang="es-ES" sz="1500" dirty="0">
                <a:latin typeface="Avenir Next Regular"/>
                <a:cs typeface="Avenir Next Regular"/>
              </a:rPr>
              <a:t>7. carácter democrático y descentralizado de la gestión administrativa, mediante gestión </a:t>
            </a:r>
            <a:r>
              <a:rPr lang="es-ES" sz="1500" dirty="0" err="1">
                <a:latin typeface="Avenir Next Regular"/>
                <a:cs typeface="Avenir Next Regular"/>
              </a:rPr>
              <a:t>cuatripartita</a:t>
            </a:r>
            <a:r>
              <a:rPr lang="es-ES" sz="1500" dirty="0">
                <a:latin typeface="Avenir Next Regular"/>
                <a:cs typeface="Avenir Next Regular"/>
              </a:rPr>
              <a:t>, con la participación de los trabajadores, empleadores, jubilados y el gobierno. </a:t>
            </a:r>
          </a:p>
          <a:p>
            <a:endParaRPr lang="es-ES" sz="2000" dirty="0" smtClean="0">
              <a:latin typeface="Avenir Next Regular"/>
              <a:cs typeface="Avenir Next Regular"/>
            </a:endParaRPr>
          </a:p>
          <a:p>
            <a:endParaRPr lang="es-ES" sz="2000" dirty="0">
              <a:latin typeface="Avenir Next Regular"/>
              <a:cs typeface="Avenir Next Regular"/>
            </a:endParaRPr>
          </a:p>
          <a:p>
            <a:endParaRPr lang="es-ES" sz="2000" dirty="0" smtClean="0">
              <a:latin typeface="Avenir Next Regular"/>
              <a:cs typeface="Avenir Next Regular"/>
            </a:endParaRPr>
          </a:p>
          <a:p>
            <a:endParaRPr lang="es-ES" sz="2000" dirty="0">
              <a:latin typeface="Avenir Next Regular"/>
              <a:cs typeface="Avenir Next Regular"/>
            </a:endParaRPr>
          </a:p>
          <a:p>
            <a:endParaRPr lang="es-ES" sz="2000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5819313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 smtClean="0">
                <a:latin typeface="Avenir Next Regular"/>
                <a:cs typeface="Avenir Next Regular"/>
              </a:rPr>
              <a:t>BRASIL</a:t>
            </a:r>
            <a:endParaRPr lang="es-ES" sz="2400" b="1" dirty="0">
              <a:latin typeface="Avenir Next Regular"/>
              <a:cs typeface="Avenir Next Regular"/>
            </a:endParaRP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1786463"/>
            <a:ext cx="8229600" cy="4525963"/>
          </a:xfrm>
        </p:spPr>
        <p:txBody>
          <a:bodyPr>
            <a:normAutofit/>
          </a:bodyPr>
          <a:lstStyle/>
          <a:p>
            <a:r>
              <a:rPr lang="es-ES_tradnl" sz="2000" b="1" u="sng" dirty="0">
                <a:latin typeface="Avenir Next Regular"/>
                <a:cs typeface="Avenir Next Regular"/>
              </a:rPr>
              <a:t>b.- La salud es responsabilidad de la familia, de la sociedad y del Estado en su conjunto</a:t>
            </a:r>
            <a:r>
              <a:rPr lang="es-CL" sz="2000" dirty="0">
                <a:latin typeface="Avenir Next Regular"/>
                <a:cs typeface="Avenir Next Regular"/>
              </a:rPr>
              <a:t> </a:t>
            </a:r>
            <a:endParaRPr lang="es-ES" sz="2000" dirty="0" smtClean="0">
              <a:latin typeface="Avenir Next Regular"/>
              <a:cs typeface="Avenir Next Regular"/>
            </a:endParaRPr>
          </a:p>
          <a:p>
            <a:pPr lvl="1"/>
            <a:r>
              <a:rPr lang="es-ES" sz="1600" dirty="0">
                <a:latin typeface="Avenir Next Regular"/>
                <a:cs typeface="Avenir Next Regular"/>
              </a:rPr>
              <a:t>Es deber de la familia, de la sociedad y del Estado asegurar al niño, al adolescente y al joven, con absoluta prioridad, el derecho a la vida, a la salud, a la alimentación, al a educación, al ocio, a la profesionalización, a la cultura, a la dignidad, al respeto, a la libertad y a la convivencia familiar y comunitaria, además de protegerlos de toda forma de negligencia, discriminación, explotación, violencia, crueldad y </a:t>
            </a:r>
            <a:r>
              <a:rPr lang="es-ES" sz="1600" dirty="0" smtClean="0">
                <a:latin typeface="Avenir Next Regular"/>
                <a:cs typeface="Avenir Next Regular"/>
              </a:rPr>
              <a:t>opresión</a:t>
            </a:r>
          </a:p>
          <a:p>
            <a:pPr lvl="1"/>
            <a:r>
              <a:rPr lang="es-ES_tradnl" sz="1600" dirty="0">
                <a:latin typeface="Avenir Next Regular"/>
                <a:cs typeface="Avenir Next Regular"/>
              </a:rPr>
              <a:t>El cuidado de la salud y de la asistencia pública, así como de la protección y garantías de las personas portadoras de deficiencias, le atañen a todo el Estado, es decir, es de competencia común de la Unión (o Estado Nacional), de los Estados, del Distrito Federal y de los Municipios</a:t>
            </a:r>
            <a:r>
              <a:rPr lang="es-CL" sz="1600" dirty="0">
                <a:latin typeface="Avenir Next Regular"/>
                <a:cs typeface="Avenir Next Regular"/>
              </a:rPr>
              <a:t> </a:t>
            </a:r>
            <a:endParaRPr lang="es-CL" sz="1600" dirty="0" smtClean="0">
              <a:latin typeface="Avenir Next Regular"/>
              <a:cs typeface="Avenir Next Regular"/>
            </a:endParaRPr>
          </a:p>
          <a:p>
            <a:pPr lvl="1"/>
            <a:r>
              <a:rPr lang="es-ES_tradnl" sz="1600" dirty="0" smtClean="0">
                <a:latin typeface="Avenir Next Regular"/>
                <a:cs typeface="Avenir Next Regular"/>
              </a:rPr>
              <a:t>Compete </a:t>
            </a:r>
            <a:r>
              <a:rPr lang="es-ES_tradnl" sz="1600" dirty="0">
                <a:latin typeface="Avenir Next Regular"/>
                <a:cs typeface="Avenir Next Regular"/>
              </a:rPr>
              <a:t>a los Municipios  prestar, con la cooperación técnica y financiera de la Unión y del Estado, los servicios de atención a la salud de la población</a:t>
            </a:r>
            <a:r>
              <a:rPr lang="es-CL" sz="1600" dirty="0">
                <a:latin typeface="Avenir Next Regular"/>
                <a:cs typeface="Avenir Next Regular"/>
              </a:rPr>
              <a:t> </a:t>
            </a:r>
            <a:endParaRPr lang="es-CL" sz="1600" dirty="0" smtClean="0">
              <a:latin typeface="Avenir Next Regular"/>
              <a:cs typeface="Avenir Next Regular"/>
            </a:endParaRPr>
          </a:p>
          <a:p>
            <a:pPr lvl="1"/>
            <a:endParaRPr lang="es-ES" sz="1600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555007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 smtClean="0">
                <a:latin typeface="Avenir Next Regular"/>
                <a:cs typeface="Avenir Next Regular"/>
              </a:rPr>
              <a:t>BRASIL</a:t>
            </a:r>
            <a:endParaRPr lang="es-ES" sz="2400" b="1" dirty="0">
              <a:latin typeface="Avenir Next Regular"/>
              <a:cs typeface="Avenir Next Regular"/>
            </a:endParaRP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74204"/>
          </a:xfrm>
        </p:spPr>
        <p:txBody>
          <a:bodyPr>
            <a:normAutofit fontScale="92500" lnSpcReduction="20000"/>
          </a:bodyPr>
          <a:lstStyle/>
          <a:p>
            <a:r>
              <a:rPr lang="es-ES" sz="2300" b="1" u="sng" dirty="0">
                <a:latin typeface="Avenir Next Regular"/>
                <a:cs typeface="Avenir Next Regular"/>
              </a:rPr>
              <a:t>c.- La salud y el financiamiento</a:t>
            </a:r>
          </a:p>
          <a:p>
            <a:pPr lvl="1"/>
            <a:r>
              <a:rPr lang="es-ES" sz="1900" dirty="0" smtClean="0">
                <a:latin typeface="Avenir Next Regular"/>
                <a:cs typeface="Avenir Next Regular"/>
              </a:rPr>
              <a:t>El </a:t>
            </a:r>
            <a:r>
              <a:rPr lang="es-ES" sz="1900" dirty="0">
                <a:latin typeface="Avenir Next Regular"/>
                <a:cs typeface="Avenir Next Regular"/>
              </a:rPr>
              <a:t>sistema único de salud será financiado con recursos del presupuesto de la Seguridad Social, de la Unión, de los Estados, del Distrito Federal y de los Municipios, además de otras fuentes .</a:t>
            </a:r>
          </a:p>
          <a:p>
            <a:pPr lvl="1"/>
            <a:r>
              <a:rPr lang="es-ES" sz="1900" dirty="0" smtClean="0">
                <a:latin typeface="Avenir Next Regular"/>
                <a:cs typeface="Avenir Next Regular"/>
              </a:rPr>
              <a:t>La </a:t>
            </a:r>
            <a:r>
              <a:rPr lang="es-ES" sz="1900" dirty="0">
                <a:latin typeface="Avenir Next Regular"/>
                <a:cs typeface="Avenir Next Regular"/>
              </a:rPr>
              <a:t>seguridad social será financiada por toda la </a:t>
            </a:r>
            <a:r>
              <a:rPr lang="es-ES" sz="1900" dirty="0" smtClean="0">
                <a:latin typeface="Avenir Next Regular"/>
                <a:cs typeface="Avenir Next Regular"/>
              </a:rPr>
              <a:t>sociedad, </a:t>
            </a:r>
            <a:r>
              <a:rPr lang="es-ES" sz="1900" dirty="0">
                <a:latin typeface="Avenir Next Regular"/>
                <a:cs typeface="Avenir Next Regular"/>
              </a:rPr>
              <a:t>de forma directa e indirecta, en los términos de la ley, mediante recursos provenientes de los presupuestos de la Unión, de los Estados, del Distrito Federal y de los Municipios, y de los siguientes aportaciones sociales:</a:t>
            </a:r>
          </a:p>
          <a:p>
            <a:pPr lvl="2"/>
            <a:r>
              <a:rPr lang="es-ES" sz="1500" dirty="0">
                <a:latin typeface="Avenir Next Regular"/>
                <a:cs typeface="Avenir Next Regular"/>
              </a:rPr>
              <a:t>1. de empleadores y empresas;</a:t>
            </a:r>
          </a:p>
          <a:p>
            <a:pPr lvl="2"/>
            <a:r>
              <a:rPr lang="es-ES" sz="1500" dirty="0">
                <a:latin typeface="Avenir Next Regular"/>
                <a:cs typeface="Avenir Next Regular"/>
              </a:rPr>
              <a:t>2. de los trabajadores;</a:t>
            </a:r>
          </a:p>
          <a:p>
            <a:pPr lvl="2"/>
            <a:r>
              <a:rPr lang="es-ES" sz="1500" dirty="0">
                <a:latin typeface="Avenir Next Regular"/>
                <a:cs typeface="Avenir Next Regular"/>
              </a:rPr>
              <a:t>3. sobre los ingresos de apuestas;</a:t>
            </a:r>
          </a:p>
          <a:p>
            <a:pPr lvl="2"/>
            <a:r>
              <a:rPr lang="es-ES" sz="1500" dirty="0">
                <a:latin typeface="Avenir Next Regular"/>
                <a:cs typeface="Avenir Next Regular"/>
              </a:rPr>
              <a:t>4. sobre </a:t>
            </a:r>
            <a:r>
              <a:rPr lang="es-ES" sz="1500" dirty="0" smtClean="0">
                <a:latin typeface="Avenir Next Regular"/>
                <a:cs typeface="Avenir Next Regular"/>
              </a:rPr>
              <a:t>la importación </a:t>
            </a:r>
            <a:r>
              <a:rPr lang="es-ES" sz="1500" dirty="0">
                <a:latin typeface="Avenir Next Regular"/>
                <a:cs typeface="Avenir Next Regular"/>
              </a:rPr>
              <a:t>de bienes y servicios</a:t>
            </a:r>
            <a:r>
              <a:rPr lang="es-ES" sz="1500" dirty="0" smtClean="0">
                <a:latin typeface="Avenir Next Regular"/>
                <a:cs typeface="Avenir Next Regular"/>
              </a:rPr>
              <a:t>.</a:t>
            </a:r>
            <a:endParaRPr lang="es-ES" sz="2300" dirty="0">
              <a:latin typeface="Avenir Next Regular"/>
              <a:cs typeface="Avenir Next Regular"/>
            </a:endParaRPr>
          </a:p>
          <a:p>
            <a:pPr lvl="1"/>
            <a:r>
              <a:rPr lang="es-ES" sz="1900" dirty="0">
                <a:latin typeface="Avenir Next Regular"/>
                <a:cs typeface="Avenir Next Regular"/>
              </a:rPr>
              <a:t>- El proyecto de presupuesto de la seguridad social debe ser elaborado de forma integrada por los órganos responsables de la salud, previsión social y asistencia social, teniendo en cuenta las metas y prioridades establecidas en la ley de directrices presupuestarias, garantizando a cada área la gestión de sus recursos </a:t>
            </a:r>
            <a:r>
              <a:rPr lang="es-ES" sz="1900" dirty="0" smtClean="0">
                <a:latin typeface="Avenir Next Regular"/>
                <a:cs typeface="Avenir Next Regular"/>
              </a:rPr>
              <a:t>.</a:t>
            </a:r>
            <a:endParaRPr lang="es-ES" sz="1900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243927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 smtClean="0">
                <a:latin typeface="Avenir Next Regular"/>
                <a:cs typeface="Avenir Next Regular"/>
              </a:rPr>
              <a:t>BRASIL</a:t>
            </a:r>
            <a:endParaRPr lang="es-ES" sz="2400" b="1" dirty="0">
              <a:latin typeface="Avenir Next Regular"/>
              <a:cs typeface="Avenir Next Regular"/>
            </a:endParaRP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r>
              <a:rPr lang="es-ES" sz="2000" b="1" u="sng" dirty="0">
                <a:latin typeface="Avenir Next Regular"/>
                <a:cs typeface="Avenir Next Regular"/>
              </a:rPr>
              <a:t>d.- La provisión de las atenciones de salud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Son </a:t>
            </a:r>
            <a:r>
              <a:rPr lang="es-ES" sz="2000" dirty="0">
                <a:latin typeface="Avenir Next Regular"/>
                <a:cs typeface="Avenir Next Regular"/>
              </a:rPr>
              <a:t>de relevancia pública las acciones y servicios de salud correspondiendo al poder publico disponer, en los términos de la ley, sobre su regulación, fiscalización y control, debiendo ejecutarse directamente o a través de terceros y, también, por persona física o jurídica de derecho privado .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Las </a:t>
            </a:r>
            <a:r>
              <a:rPr lang="es-ES" sz="2000" dirty="0">
                <a:latin typeface="Avenir Next Regular"/>
                <a:cs typeface="Avenir Next Regular"/>
              </a:rPr>
              <a:t>acciones y los servicios públicos de salud integran una red regionalizada y jerarquizada y constituyen un sistema único, organizado de acuerdo con las siguientes directrices:</a:t>
            </a:r>
          </a:p>
          <a:p>
            <a:pPr lvl="1"/>
            <a:r>
              <a:rPr lang="es-ES" sz="1600" dirty="0">
                <a:latin typeface="Avenir Next Regular"/>
                <a:cs typeface="Avenir Next Regular"/>
              </a:rPr>
              <a:t>1. descentralización, con dirección en cada esfera de gobierno;</a:t>
            </a:r>
          </a:p>
          <a:p>
            <a:pPr lvl="1"/>
            <a:r>
              <a:rPr lang="es-ES" sz="1600" dirty="0">
                <a:latin typeface="Avenir Next Regular"/>
                <a:cs typeface="Avenir Next Regular"/>
              </a:rPr>
              <a:t>2. atención integral, con prioridad para las actividades preventivas, sin perjuicio de los servicios asistenciales;</a:t>
            </a:r>
          </a:p>
          <a:p>
            <a:pPr lvl="1"/>
            <a:r>
              <a:rPr lang="es-ES" sz="1600" dirty="0">
                <a:latin typeface="Avenir Next Regular"/>
                <a:cs typeface="Avenir Next Regular"/>
              </a:rPr>
              <a:t>3. participación de la comunidad </a:t>
            </a:r>
            <a:r>
              <a:rPr lang="es-ES" sz="1600" dirty="0" smtClean="0">
                <a:latin typeface="Avenir Next Regular"/>
                <a:cs typeface="Avenir Next Regular"/>
              </a:rPr>
              <a:t>.</a:t>
            </a:r>
            <a:endParaRPr lang="es-ES" sz="1600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4162539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latin typeface="Avenir Next Regular"/>
                <a:cs typeface="Avenir Next Regular"/>
              </a:rPr>
              <a:t>EL DERECHO A LA SALUD EN LAS CONSTITUCIONES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616200"/>
            <a:ext cx="8229600" cy="2396067"/>
          </a:xfrm>
        </p:spPr>
        <p:txBody>
          <a:bodyPr>
            <a:normAutofit/>
          </a:bodyPr>
          <a:lstStyle/>
          <a:p>
            <a:r>
              <a:rPr lang="es-ES" sz="2000" dirty="0">
                <a:latin typeface="Avenir Next Regular"/>
                <a:cs typeface="Avenir Next Regular"/>
              </a:rPr>
              <a:t>Con alguna mención:</a:t>
            </a:r>
          </a:p>
          <a:p>
            <a:r>
              <a:rPr lang="es-ES" sz="2000" dirty="0">
                <a:latin typeface="Avenir Next Regular"/>
                <a:cs typeface="Avenir Next Regular"/>
              </a:rPr>
              <a:t>Europa: Albania, Austria, Bulgaria, Grecia, Hungría, Irlanda, Italia, Holanda, Polonia, Portugal, Rumania, España</a:t>
            </a:r>
          </a:p>
          <a:p>
            <a:r>
              <a:rPr lang="es-ES" sz="2000" dirty="0">
                <a:latin typeface="Avenir Next Regular"/>
                <a:cs typeface="Avenir Next Regular"/>
              </a:rPr>
              <a:t>América: Argentina, Bolivia, Brasil, Chile, Colombia, Cuba, Ecuador, El Salvador, Haití, Honduras, México, Nicaragua, Panamá, Paraguay, </a:t>
            </a:r>
            <a:r>
              <a:rPr lang="es-ES" sz="2000" dirty="0" smtClean="0">
                <a:latin typeface="Avenir Next Regular"/>
                <a:cs typeface="Avenir Next Regular"/>
              </a:rPr>
              <a:t>Perú, Venezuela</a:t>
            </a:r>
            <a:endParaRPr lang="es-ES" sz="2000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8517705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 smtClean="0">
                <a:latin typeface="Avenir Next Regular"/>
                <a:cs typeface="Avenir Next Regular"/>
              </a:rPr>
              <a:t>BRASIL</a:t>
            </a:r>
            <a:endParaRPr lang="es-ES" sz="2400" b="1" dirty="0">
              <a:latin typeface="Avenir Next Regular"/>
              <a:cs typeface="Avenir Next Regular"/>
            </a:endParaRP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s-ES" sz="2000" b="1" u="sng" dirty="0">
                <a:latin typeface="Avenir Next Regular"/>
                <a:cs typeface="Avenir Next Regular"/>
              </a:rPr>
              <a:t>e.- El sistema de salud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Al </a:t>
            </a:r>
            <a:r>
              <a:rPr lang="es-ES" sz="2000" dirty="0">
                <a:latin typeface="Avenir Next Regular"/>
                <a:cs typeface="Avenir Next Regular"/>
              </a:rPr>
              <a:t>sistema único de salud le corresponde, además de otras atribuciones, en los términos de la ley :</a:t>
            </a:r>
          </a:p>
          <a:p>
            <a:pPr lvl="1"/>
            <a:r>
              <a:rPr lang="es-ES" sz="1600" dirty="0">
                <a:latin typeface="Avenir Next Regular"/>
                <a:cs typeface="Avenir Next Regular"/>
              </a:rPr>
              <a:t>1. controlar y fiscalizar procedimientos, productos y sustancias de interés para la salud y participación en la producción de medicamentos, equipamientos, </a:t>
            </a:r>
            <a:r>
              <a:rPr lang="es-ES" sz="1600" dirty="0" err="1">
                <a:latin typeface="Avenir Next Regular"/>
                <a:cs typeface="Avenir Next Regular"/>
              </a:rPr>
              <a:t>inmunobiológicos</a:t>
            </a:r>
            <a:r>
              <a:rPr lang="es-ES" sz="1600" dirty="0">
                <a:latin typeface="Avenir Next Regular"/>
                <a:cs typeface="Avenir Next Regular"/>
              </a:rPr>
              <a:t>, hemoderivados y otros insumos;</a:t>
            </a:r>
          </a:p>
          <a:p>
            <a:pPr lvl="1"/>
            <a:r>
              <a:rPr lang="es-ES" sz="1600" dirty="0">
                <a:latin typeface="Avenir Next Regular"/>
                <a:cs typeface="Avenir Next Regular"/>
              </a:rPr>
              <a:t>2. ejecutar las acciones de vigilancia sanitaria y epidemiológica, así como las de la salud del trabajador;</a:t>
            </a:r>
          </a:p>
          <a:p>
            <a:pPr lvl="1"/>
            <a:r>
              <a:rPr lang="es-ES" sz="1600" dirty="0">
                <a:latin typeface="Avenir Next Regular"/>
                <a:cs typeface="Avenir Next Regular"/>
              </a:rPr>
              <a:t>3. ordenar la formación de recursos humanos en el área de salud;</a:t>
            </a:r>
          </a:p>
          <a:p>
            <a:pPr lvl="1"/>
            <a:r>
              <a:rPr lang="es-ES" sz="1600" dirty="0">
                <a:latin typeface="Avenir Next Regular"/>
                <a:cs typeface="Avenir Next Regular"/>
              </a:rPr>
              <a:t>4. participar en la formulación de la política y de la ejecución de las acciones de saneamiento básico;</a:t>
            </a:r>
          </a:p>
          <a:p>
            <a:pPr lvl="1"/>
            <a:r>
              <a:rPr lang="es-ES" sz="1600" dirty="0">
                <a:latin typeface="Avenir Next Regular"/>
                <a:cs typeface="Avenir Next Regular"/>
              </a:rPr>
              <a:t>5. incrementar en su área de actuación y desarrollo científico y tecnológico;</a:t>
            </a:r>
          </a:p>
          <a:p>
            <a:pPr lvl="1"/>
            <a:r>
              <a:rPr lang="es-ES" sz="1600" dirty="0">
                <a:latin typeface="Avenir Next Regular"/>
                <a:cs typeface="Avenir Next Regular"/>
              </a:rPr>
              <a:t>6. fiscalizar e inspeccionar alimentos, incluyendo el control de su valor nutritivo, así como bebidas y aguas para consumo humano;</a:t>
            </a:r>
          </a:p>
          <a:p>
            <a:pPr lvl="1"/>
            <a:r>
              <a:rPr lang="es-ES" sz="1600" dirty="0">
                <a:latin typeface="Avenir Next Regular"/>
                <a:cs typeface="Avenir Next Regular"/>
              </a:rPr>
              <a:t>7. participar en el control y fiscalización de la producción, transporte, guarda y uso de substancias y productos psicoactivos, tóxicos y radiactivos;</a:t>
            </a:r>
          </a:p>
          <a:p>
            <a:pPr lvl="1"/>
            <a:r>
              <a:rPr lang="es-ES" sz="1600" dirty="0">
                <a:latin typeface="Avenir Next Regular"/>
                <a:cs typeface="Avenir Next Regular"/>
              </a:rPr>
              <a:t>8. colaborar en la protección del medio ambiente, incluyendo el de trabajo</a:t>
            </a:r>
            <a:r>
              <a:rPr lang="es-ES" sz="1600" dirty="0" smtClean="0">
                <a:latin typeface="Avenir Next Regular"/>
                <a:cs typeface="Avenir Next Regular"/>
              </a:rPr>
              <a:t>.</a:t>
            </a:r>
            <a:endParaRPr lang="es-ES" sz="1600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5016219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 smtClean="0">
                <a:latin typeface="Avenir Next Regular"/>
                <a:cs typeface="Avenir Next Regular"/>
              </a:rPr>
              <a:t>BRASIL</a:t>
            </a:r>
            <a:endParaRPr lang="es-ES" sz="2400" b="1" dirty="0">
              <a:latin typeface="Avenir Next Regular"/>
              <a:cs typeface="Avenir Next Regular"/>
            </a:endParaRP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2094148"/>
            <a:ext cx="8229600" cy="3074707"/>
          </a:xfrm>
        </p:spPr>
        <p:txBody>
          <a:bodyPr>
            <a:normAutofit/>
          </a:bodyPr>
          <a:lstStyle/>
          <a:p>
            <a:r>
              <a:rPr lang="es-ES" sz="2000" b="1" u="sng" dirty="0">
                <a:latin typeface="Avenir Next Regular"/>
                <a:cs typeface="Avenir Next Regular"/>
              </a:rPr>
              <a:t>f.- La participación de los privados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La </a:t>
            </a:r>
            <a:r>
              <a:rPr lang="es-ES" sz="2000" dirty="0">
                <a:latin typeface="Avenir Next Regular"/>
                <a:cs typeface="Avenir Next Regular"/>
              </a:rPr>
              <a:t>asistencia sanitaria es libre para la iniciativa privada .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Las </a:t>
            </a:r>
            <a:r>
              <a:rPr lang="es-ES" sz="2000" dirty="0">
                <a:latin typeface="Avenir Next Regular"/>
                <a:cs typeface="Avenir Next Regular"/>
              </a:rPr>
              <a:t>instituciones privadas podrán participar de forma complementaria del sistema único de salud, según las directrices de éste, mediante contrato de derecho </a:t>
            </a:r>
            <a:r>
              <a:rPr lang="es-ES" sz="2000" dirty="0" smtClean="0">
                <a:latin typeface="Avenir Next Regular"/>
                <a:cs typeface="Avenir Next Regular"/>
              </a:rPr>
              <a:t>público, </a:t>
            </a:r>
            <a:r>
              <a:rPr lang="es-ES" sz="2000" dirty="0">
                <a:latin typeface="Avenir Next Regular"/>
                <a:cs typeface="Avenir Next Regular"/>
              </a:rPr>
              <a:t>teniendo preferencia las entidades filantrópicas y las que no tengan fines </a:t>
            </a:r>
            <a:r>
              <a:rPr lang="es-ES" sz="2000" dirty="0" smtClean="0">
                <a:latin typeface="Avenir Next Regular"/>
                <a:cs typeface="Avenir Next Regular"/>
              </a:rPr>
              <a:t>de lucro.</a:t>
            </a:r>
            <a:endParaRPr lang="es-ES" sz="2000" dirty="0">
              <a:latin typeface="Avenir Next Regular"/>
              <a:cs typeface="Avenir Next Regular"/>
            </a:endParaRPr>
          </a:p>
          <a:p>
            <a:r>
              <a:rPr lang="es-ES" sz="2000" dirty="0" smtClean="0">
                <a:latin typeface="Avenir Next Regular"/>
                <a:cs typeface="Avenir Next Regular"/>
              </a:rPr>
              <a:t>Está </a:t>
            </a:r>
            <a:r>
              <a:rPr lang="es-ES" sz="2000" dirty="0">
                <a:latin typeface="Avenir Next Regular"/>
                <a:cs typeface="Avenir Next Regular"/>
              </a:rPr>
              <a:t>prohibido el destino de recursos públicos para auxilio o subvenciones a las instituciones privadas con fines </a:t>
            </a:r>
            <a:r>
              <a:rPr lang="es-ES" sz="2000" dirty="0" smtClean="0">
                <a:latin typeface="Avenir Next Regular"/>
                <a:cs typeface="Avenir Next Regular"/>
              </a:rPr>
              <a:t>de lucro.</a:t>
            </a:r>
            <a:endParaRPr lang="es-ES" sz="2000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1126290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latin typeface="Avenir Next Regular"/>
                <a:cs typeface="Avenir Next Regular"/>
              </a:rPr>
              <a:t>EL SISTEMA DE SALUD BRASILEÑO EN 2 PALABRAS</a:t>
            </a: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r>
              <a:rPr lang="es-ES" sz="2000" b="1" dirty="0">
                <a:latin typeface="Avenir Next Regular"/>
                <a:cs typeface="Avenir Next Regular"/>
              </a:rPr>
              <a:t>Acceso:</a:t>
            </a:r>
            <a:r>
              <a:rPr lang="es-ES" sz="2000" dirty="0">
                <a:latin typeface="Avenir Next Regular"/>
                <a:cs typeface="Avenir Next Regular"/>
              </a:rPr>
              <a:t> garantiza el acceso de todas las personas</a:t>
            </a:r>
            <a:r>
              <a:rPr lang="es-ES" sz="2000" dirty="0" smtClean="0">
                <a:latin typeface="Avenir Next Regular"/>
                <a:cs typeface="Avenir Next Regular"/>
              </a:rPr>
              <a:t>, independientemente </a:t>
            </a:r>
            <a:r>
              <a:rPr lang="es-ES" sz="2000" dirty="0">
                <a:latin typeface="Avenir Next Regular"/>
                <a:cs typeface="Avenir Next Regular"/>
              </a:rPr>
              <a:t>de su sexo, raza, ingresos</a:t>
            </a:r>
            <a:r>
              <a:rPr lang="es-ES" sz="2000" dirty="0" smtClean="0">
                <a:latin typeface="Avenir Next Regular"/>
                <a:cs typeface="Avenir Next Regular"/>
              </a:rPr>
              <a:t>, ocupación </a:t>
            </a:r>
            <a:r>
              <a:rPr lang="es-ES" sz="2000" dirty="0">
                <a:latin typeface="Avenir Next Regular"/>
                <a:cs typeface="Avenir Next Regular"/>
              </a:rPr>
              <a:t>o de otras características personales </a:t>
            </a:r>
            <a:r>
              <a:rPr lang="es-ES" sz="2000" dirty="0" smtClean="0">
                <a:latin typeface="Avenir Next Regular"/>
                <a:cs typeface="Avenir Next Regular"/>
              </a:rPr>
              <a:t>o sociales</a:t>
            </a:r>
            <a:r>
              <a:rPr lang="es-ES" sz="2000" dirty="0">
                <a:latin typeface="Avenir Next Regular"/>
                <a:cs typeface="Avenir Next Regular"/>
              </a:rPr>
              <a:t>, a la </a:t>
            </a:r>
            <a:r>
              <a:rPr lang="es-ES" sz="2000" dirty="0" smtClean="0">
                <a:latin typeface="Avenir Next Regular"/>
                <a:cs typeface="Avenir Next Regular"/>
              </a:rPr>
              <a:t>salud</a:t>
            </a:r>
          </a:p>
          <a:p>
            <a:r>
              <a:rPr lang="es-ES" sz="2000" b="1" dirty="0" smtClean="0">
                <a:latin typeface="Avenir Next Regular"/>
                <a:cs typeface="Avenir Next Regular"/>
              </a:rPr>
              <a:t>Cobertura:</a:t>
            </a:r>
            <a:r>
              <a:rPr lang="es-ES" sz="2000" dirty="0" smtClean="0">
                <a:latin typeface="Avenir Next Regular"/>
                <a:cs typeface="Avenir Next Regular"/>
              </a:rPr>
              <a:t> asegura </a:t>
            </a:r>
            <a:r>
              <a:rPr lang="es-ES" sz="2000" dirty="0">
                <a:latin typeface="Avenir Next Regular"/>
                <a:cs typeface="Avenir Next Regular"/>
              </a:rPr>
              <a:t>al usuario una atención que abarca </a:t>
            </a:r>
            <a:r>
              <a:rPr lang="es-ES" sz="2000" dirty="0" smtClean="0">
                <a:latin typeface="Avenir Next Regular"/>
                <a:cs typeface="Avenir Next Regular"/>
              </a:rPr>
              <a:t>las acciones </a:t>
            </a:r>
            <a:r>
              <a:rPr lang="es-ES" sz="2000" dirty="0">
                <a:latin typeface="Avenir Next Regular"/>
                <a:cs typeface="Avenir Next Regular"/>
              </a:rPr>
              <a:t>de promoción, prevención, tratamiento </a:t>
            </a:r>
            <a:r>
              <a:rPr lang="es-ES" sz="2000" dirty="0" smtClean="0">
                <a:latin typeface="Avenir Next Regular"/>
                <a:cs typeface="Avenir Next Regular"/>
              </a:rPr>
              <a:t>y rehabilitación</a:t>
            </a:r>
            <a:r>
              <a:rPr lang="es-ES" sz="2000" dirty="0">
                <a:latin typeface="Avenir Next Regular"/>
                <a:cs typeface="Avenir Next Regular"/>
              </a:rPr>
              <a:t>, con acceso </a:t>
            </a:r>
            <a:r>
              <a:rPr lang="es-ES" sz="2000" dirty="0" smtClean="0">
                <a:latin typeface="Avenir Next Regular"/>
                <a:cs typeface="Avenir Next Regular"/>
              </a:rPr>
              <a:t>a </a:t>
            </a:r>
            <a:r>
              <a:rPr lang="es-ES" sz="2000" dirty="0">
                <a:latin typeface="Avenir Next Regular"/>
                <a:cs typeface="Avenir Next Regular"/>
              </a:rPr>
              <a:t>todos </a:t>
            </a:r>
            <a:r>
              <a:rPr lang="es-ES" sz="2000" dirty="0" smtClean="0">
                <a:latin typeface="Avenir Next Regular"/>
                <a:cs typeface="Avenir Next Regular"/>
              </a:rPr>
              <a:t>los niveles </a:t>
            </a:r>
            <a:r>
              <a:rPr lang="es-ES" sz="2000" dirty="0">
                <a:latin typeface="Avenir Next Regular"/>
                <a:cs typeface="Avenir Next Regular"/>
              </a:rPr>
              <a:t>de complejidad del </a:t>
            </a:r>
            <a:r>
              <a:rPr lang="es-ES" sz="2000" dirty="0" smtClean="0">
                <a:latin typeface="Avenir Next Regular"/>
                <a:cs typeface="Avenir Next Regular"/>
              </a:rPr>
              <a:t>sistema</a:t>
            </a:r>
          </a:p>
          <a:p>
            <a:r>
              <a:rPr lang="es-ES" sz="2000" b="1" dirty="0" smtClean="0">
                <a:latin typeface="Avenir Next Regular"/>
                <a:cs typeface="Avenir Next Regular"/>
              </a:rPr>
              <a:t>Administración:</a:t>
            </a:r>
            <a:r>
              <a:rPr lang="es-ES" sz="2000" dirty="0" smtClean="0">
                <a:latin typeface="Avenir Next Regular"/>
                <a:cs typeface="Avenir Next Regular"/>
              </a:rPr>
              <a:t> descentralizada a nivel de gobiernos federales y municipios</a:t>
            </a:r>
          </a:p>
          <a:p>
            <a:r>
              <a:rPr lang="es-ES" sz="2000" b="1" dirty="0" smtClean="0">
                <a:latin typeface="Avenir Next Regular"/>
                <a:cs typeface="Avenir Next Regular"/>
              </a:rPr>
              <a:t>Financiamiento:</a:t>
            </a:r>
            <a:r>
              <a:rPr lang="es-ES" sz="2000" dirty="0" smtClean="0">
                <a:latin typeface="Avenir Next Regular"/>
                <a:cs typeface="Avenir Next Regular"/>
              </a:rPr>
              <a:t> más del 50% es de origen estatal</a:t>
            </a:r>
          </a:p>
          <a:p>
            <a:r>
              <a:rPr lang="es-ES" sz="2000" b="1" dirty="0" smtClean="0">
                <a:latin typeface="Avenir Next Regular"/>
                <a:cs typeface="Avenir Next Regular"/>
              </a:rPr>
              <a:t>Problemas:</a:t>
            </a:r>
            <a:r>
              <a:rPr lang="es-ES" sz="2000" dirty="0" smtClean="0">
                <a:latin typeface="Avenir Next Regular"/>
                <a:cs typeface="Avenir Next Regular"/>
              </a:rPr>
              <a:t> 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Financiamiento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Desigual distribución de la oferta médica (el norte reúne menos del 10% y el sudeste más del 50%)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Exceso de burocracia en la toma de decisiones</a:t>
            </a:r>
            <a:endParaRPr lang="es-ES" sz="1600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1540064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latin typeface="Avenir Next Regular"/>
                <a:cs typeface="Avenir Next Regular"/>
              </a:rPr>
              <a:t>COLOMBIA</a:t>
            </a: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s-ES" sz="2000" dirty="0">
                <a:latin typeface="Avenir Next Regular"/>
                <a:cs typeface="Avenir Next Regular"/>
              </a:rPr>
              <a:t>La constitución colombiana vigente data del año 1991</a:t>
            </a:r>
            <a:r>
              <a:rPr lang="es-ES" sz="2000" dirty="0" smtClean="0">
                <a:latin typeface="Avenir Next Regular"/>
                <a:cs typeface="Avenir Next Regular"/>
              </a:rPr>
              <a:t>.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Deberes del Estado en materia de Salud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El </a:t>
            </a:r>
            <a:r>
              <a:rPr lang="es-ES" sz="1600" dirty="0">
                <a:latin typeface="Avenir Next Regular"/>
                <a:cs typeface="Avenir Next Regular"/>
              </a:rPr>
              <a:t>bienestar general y el mejoramiento de la calidad de vida de la población son finalidades sociales del Estado. </a:t>
            </a:r>
            <a:endParaRPr lang="es-ES" sz="1600" dirty="0" smtClean="0">
              <a:latin typeface="Avenir Next Regular"/>
              <a:cs typeface="Avenir Next Regular"/>
            </a:endParaRP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Será </a:t>
            </a:r>
            <a:r>
              <a:rPr lang="es-ES" sz="1600" dirty="0">
                <a:latin typeface="Avenir Next Regular"/>
                <a:cs typeface="Avenir Next Regular"/>
              </a:rPr>
              <a:t>objetivo fundamental de </a:t>
            </a:r>
            <a:r>
              <a:rPr lang="es-ES" sz="1600" dirty="0" smtClean="0">
                <a:latin typeface="Avenir Next Regular"/>
                <a:cs typeface="Avenir Next Regular"/>
              </a:rPr>
              <a:t>la actividad del Estado </a:t>
            </a:r>
            <a:r>
              <a:rPr lang="es-ES" sz="1600" b="1" i="1" u="sng" dirty="0">
                <a:latin typeface="Avenir Next Regular"/>
                <a:cs typeface="Avenir Next Regular"/>
              </a:rPr>
              <a:t>la solución de las necesidades insatisfechas de salud</a:t>
            </a:r>
            <a:r>
              <a:rPr lang="es-ES" sz="1600" dirty="0">
                <a:latin typeface="Avenir Next Regular"/>
                <a:cs typeface="Avenir Next Regular"/>
              </a:rPr>
              <a:t>, de educación, de saneamiento ambiental y de agua potable</a:t>
            </a:r>
            <a:r>
              <a:rPr lang="es-ES" sz="1600" dirty="0" smtClean="0">
                <a:latin typeface="Avenir Next Regular"/>
                <a:cs typeface="Avenir Next Regular"/>
              </a:rPr>
              <a:t>.</a:t>
            </a:r>
            <a:endParaRPr lang="es-ES" sz="2000" dirty="0">
              <a:latin typeface="Avenir Next Regular"/>
              <a:cs typeface="Avenir Next Regular"/>
            </a:endParaRPr>
          </a:p>
          <a:p>
            <a:pPr lvl="1"/>
            <a:r>
              <a:rPr lang="es-ES" sz="1600" dirty="0">
                <a:latin typeface="Avenir Next Regular"/>
                <a:cs typeface="Avenir Next Regular"/>
              </a:rPr>
              <a:t>Para tales efectos, en los planes y presupuestos de la Nación y de las entidades territoriales, </a:t>
            </a:r>
            <a:r>
              <a:rPr lang="es-ES" sz="1600" b="1" i="1" u="sng" dirty="0">
                <a:latin typeface="Avenir Next Regular"/>
                <a:cs typeface="Avenir Next Regular"/>
              </a:rPr>
              <a:t>el gasto público social tendrá prioridad sobre cualquier otra asignación</a:t>
            </a:r>
          </a:p>
          <a:p>
            <a:pPr lvl="1"/>
            <a:r>
              <a:rPr lang="es-ES" sz="1600" dirty="0">
                <a:latin typeface="Avenir Next Regular"/>
                <a:cs typeface="Avenir Next Regular"/>
              </a:rPr>
              <a:t>La atención de la salud y el saneamiento ambiental son servicios públicos a cargo del Estado.</a:t>
            </a:r>
          </a:p>
          <a:p>
            <a:r>
              <a:rPr lang="es-ES" sz="2000" dirty="0">
                <a:latin typeface="Avenir Next Regular"/>
                <a:cs typeface="Avenir Next Regular"/>
              </a:rPr>
              <a:t>Acceso: </a:t>
            </a:r>
            <a:endParaRPr lang="es-ES" sz="2000" dirty="0" smtClean="0">
              <a:latin typeface="Avenir Next Regular"/>
              <a:cs typeface="Avenir Next Regular"/>
            </a:endParaRP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Se </a:t>
            </a:r>
            <a:r>
              <a:rPr lang="es-ES" sz="1600" dirty="0">
                <a:latin typeface="Avenir Next Regular"/>
                <a:cs typeface="Avenir Next Regular"/>
              </a:rPr>
              <a:t>garantiza a todas las personas el acceso a los servicios de promoción, protección y recuperación de la salud</a:t>
            </a:r>
            <a:r>
              <a:rPr lang="es-ES" sz="1600" dirty="0" smtClean="0">
                <a:latin typeface="Avenir Next Regular"/>
                <a:cs typeface="Avenir Next Regular"/>
              </a:rPr>
              <a:t>.</a:t>
            </a:r>
          </a:p>
          <a:p>
            <a:pPr lvl="1"/>
            <a:r>
              <a:rPr lang="es-ES_tradnl" sz="1600" dirty="0">
                <a:latin typeface="Avenir Next Regular"/>
                <a:cs typeface="Avenir Next Regular"/>
              </a:rPr>
              <a:t>La ley señalará los términos en los cuales la atención básica para todos los habitantes será gratuita y obligatoria.</a:t>
            </a:r>
            <a:r>
              <a:rPr lang="es-CL" sz="1600" dirty="0">
                <a:latin typeface="Avenir Next Regular"/>
                <a:cs typeface="Avenir Next Regular"/>
              </a:rPr>
              <a:t> </a:t>
            </a:r>
            <a:endParaRPr lang="es-ES" sz="1600" dirty="0" smtClean="0">
              <a:latin typeface="Avenir Next Regular"/>
              <a:cs typeface="Avenir Next Regular"/>
            </a:endParaRPr>
          </a:p>
          <a:p>
            <a:endParaRPr lang="es-ES" sz="2000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4403832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latin typeface="Avenir Next Regular"/>
                <a:cs typeface="Avenir Next Regular"/>
              </a:rPr>
              <a:t>COLOMBIA</a:t>
            </a: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1735664"/>
            <a:ext cx="8229600" cy="3767667"/>
          </a:xfrm>
        </p:spPr>
        <p:txBody>
          <a:bodyPr>
            <a:normAutofit/>
          </a:bodyPr>
          <a:lstStyle/>
          <a:p>
            <a:r>
              <a:rPr lang="es-ES" sz="2000" dirty="0" smtClean="0">
                <a:latin typeface="Avenir Next Regular"/>
                <a:cs typeface="Avenir Next Regular"/>
              </a:rPr>
              <a:t>Provisión y participación privada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Corresponde </a:t>
            </a:r>
            <a:r>
              <a:rPr lang="es-ES" sz="1600" dirty="0">
                <a:latin typeface="Avenir Next Regular"/>
                <a:cs typeface="Avenir Next Regular"/>
              </a:rPr>
              <a:t>al Estado organizar, dirigir y reglamentar la prestación de servicios de salud a los habitantes y de saneamiento ambiental conforme a los principios de eficiencia, universalidad y solidaridad. </a:t>
            </a:r>
            <a:endParaRPr lang="es-ES" sz="1600" dirty="0" smtClean="0">
              <a:latin typeface="Avenir Next Regular"/>
              <a:cs typeface="Avenir Next Regular"/>
            </a:endParaRP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También</a:t>
            </a:r>
            <a:r>
              <a:rPr lang="es-ES" sz="1600" dirty="0">
                <a:latin typeface="Avenir Next Regular"/>
                <a:cs typeface="Avenir Next Regular"/>
              </a:rPr>
              <a:t>, establecer las políticas para la prestación de servicios de salud por entidades privadas, y ejercer su vigilancia y control. </a:t>
            </a:r>
            <a:endParaRPr lang="es-ES" sz="1600" dirty="0" smtClean="0">
              <a:latin typeface="Avenir Next Regular"/>
              <a:cs typeface="Avenir Next Regular"/>
            </a:endParaRP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Así </a:t>
            </a:r>
            <a:r>
              <a:rPr lang="es-ES" sz="1600" dirty="0">
                <a:latin typeface="Avenir Next Regular"/>
                <a:cs typeface="Avenir Next Regular"/>
              </a:rPr>
              <a:t>mismo, establecer las competencias de la Nación, las entidades territoriales y los particulares, y determinar los aportes a su cargo en los términos y condiciones señalados en la ley.</a:t>
            </a:r>
          </a:p>
          <a:p>
            <a:r>
              <a:rPr lang="es-ES" sz="2000" dirty="0">
                <a:latin typeface="Avenir Next Regular"/>
                <a:cs typeface="Avenir Next Regular"/>
              </a:rPr>
              <a:t> </a:t>
            </a:r>
            <a:r>
              <a:rPr lang="es-ES" sz="2000" dirty="0" smtClean="0">
                <a:latin typeface="Avenir Next Regular"/>
                <a:cs typeface="Avenir Next Regular"/>
              </a:rPr>
              <a:t>Gestión</a:t>
            </a:r>
            <a:endParaRPr lang="es-ES" sz="2000" dirty="0">
              <a:latin typeface="Avenir Next Regular"/>
              <a:cs typeface="Avenir Next Regular"/>
            </a:endParaRPr>
          </a:p>
          <a:p>
            <a:pPr lvl="1"/>
            <a:r>
              <a:rPr lang="es-ES" sz="1600" dirty="0">
                <a:latin typeface="Avenir Next Regular"/>
                <a:cs typeface="Avenir Next Regular"/>
              </a:rPr>
              <a:t>Los servicios de salud se organizarán en forma descentralizada, por niveles de atención y con participación de la comunidad.</a:t>
            </a:r>
          </a:p>
          <a:p>
            <a:endParaRPr lang="es-ES" sz="2000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07767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latin typeface="Avenir Next Regular"/>
                <a:cs typeface="Avenir Next Regular"/>
              </a:rPr>
              <a:t>EL SISTEMA DE SALUD COLOMBIANO EN 2 PALABRAS</a:t>
            </a: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s-ES" sz="2000" dirty="0" smtClean="0">
                <a:latin typeface="Avenir Next Regular"/>
                <a:cs typeface="Avenir Next Regular"/>
              </a:rPr>
              <a:t>El  </a:t>
            </a:r>
            <a:r>
              <a:rPr lang="es-ES" sz="2000" dirty="0">
                <a:latin typeface="Avenir Next Regular"/>
                <a:cs typeface="Avenir Next Regular"/>
              </a:rPr>
              <a:t>eje central </a:t>
            </a:r>
            <a:r>
              <a:rPr lang="es-ES" sz="2000" dirty="0" smtClean="0">
                <a:latin typeface="Avenir Next Regular"/>
                <a:cs typeface="Avenir Next Regular"/>
              </a:rPr>
              <a:t>es el </a:t>
            </a:r>
            <a:r>
              <a:rPr lang="es-ES" sz="2000" dirty="0">
                <a:latin typeface="Avenir Next Regular"/>
                <a:cs typeface="Avenir Next Regular"/>
              </a:rPr>
              <a:t>Sistema General de Seguridad Social en Salud (SGSSS) con sus dos regímenes, el régimen contributivo (RC) y el régimen subsidiado (RS)</a:t>
            </a:r>
            <a:r>
              <a:rPr lang="es-ES" sz="2000" dirty="0" smtClean="0">
                <a:latin typeface="Avenir Next Regular"/>
                <a:cs typeface="Avenir Next Regular"/>
              </a:rPr>
              <a:t>.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El </a:t>
            </a:r>
            <a:r>
              <a:rPr lang="es-ES" sz="2000" dirty="0">
                <a:latin typeface="Avenir Next Regular"/>
                <a:cs typeface="Avenir Next Regular"/>
              </a:rPr>
              <a:t>RC afilia </a:t>
            </a:r>
            <a:r>
              <a:rPr lang="es-ES" sz="2000" dirty="0" smtClean="0">
                <a:latin typeface="Avenir Next Regular"/>
                <a:cs typeface="Avenir Next Regular"/>
              </a:rPr>
              <a:t>a los </a:t>
            </a:r>
            <a:r>
              <a:rPr lang="es-ES" sz="2000" dirty="0">
                <a:latin typeface="Avenir Next Regular"/>
                <a:cs typeface="Avenir Next Regular"/>
              </a:rPr>
              <a:t>trabajadores asalariados y pensionados y a los trabajadores independientes con ingresos iguales o superiores a un salario mínimo. El RS afilia a todas </a:t>
            </a:r>
            <a:r>
              <a:rPr lang="es-ES" sz="2000" dirty="0" smtClean="0">
                <a:latin typeface="Avenir Next Regular"/>
                <a:cs typeface="Avenir Next Regular"/>
              </a:rPr>
              <a:t>las personas </a:t>
            </a:r>
            <a:r>
              <a:rPr lang="es-ES" sz="2000" dirty="0">
                <a:latin typeface="Avenir Next Regular"/>
                <a:cs typeface="Avenir Next Regular"/>
              </a:rPr>
              <a:t>sin capacidad de pago. </a:t>
            </a:r>
            <a:endParaRPr lang="es-ES" sz="2000" dirty="0" smtClean="0">
              <a:latin typeface="Avenir Next Regular"/>
              <a:cs typeface="Avenir Next Regular"/>
            </a:endParaRPr>
          </a:p>
          <a:p>
            <a:r>
              <a:rPr lang="es-ES" sz="2000" dirty="0" smtClean="0">
                <a:latin typeface="Avenir Next Regular"/>
                <a:cs typeface="Avenir Next Regular"/>
              </a:rPr>
              <a:t>Existen </a:t>
            </a:r>
            <a:r>
              <a:rPr lang="es-ES" sz="2000" dirty="0">
                <a:latin typeface="Avenir Next Regular"/>
                <a:cs typeface="Avenir Next Regular"/>
              </a:rPr>
              <a:t>Regímenes Especiales (RE</a:t>
            </a:r>
            <a:r>
              <a:rPr lang="es-ES" sz="2000" dirty="0" smtClean="0">
                <a:latin typeface="Avenir Next Regular"/>
                <a:cs typeface="Avenir Next Regular"/>
              </a:rPr>
              <a:t>) que afilian a </a:t>
            </a:r>
            <a:r>
              <a:rPr lang="es-ES" sz="2000" dirty="0">
                <a:latin typeface="Avenir Next Regular"/>
                <a:cs typeface="Avenir Next Regular"/>
              </a:rPr>
              <a:t>los trabajadores de las Fuerzas Militares, la Policía Nacional, la Empresa Colombiana de Petróleos (ECOPETROL), el Magisterio y las universidades públicas.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El RS opera </a:t>
            </a:r>
            <a:r>
              <a:rPr lang="es-ES" sz="2000" dirty="0">
                <a:latin typeface="Avenir Next Regular"/>
                <a:cs typeface="Avenir Next Regular"/>
              </a:rPr>
              <a:t>con base en un subsidio cruzado del RC más otros fondos fiscales procedentes de impuestos generales. </a:t>
            </a:r>
            <a:endParaRPr lang="es-ES" sz="2000" dirty="0" smtClean="0">
              <a:latin typeface="Avenir Next Regular"/>
              <a:cs typeface="Avenir Next Regular"/>
            </a:endParaRPr>
          </a:p>
          <a:p>
            <a:r>
              <a:rPr lang="es-ES" sz="2000" dirty="0" smtClean="0">
                <a:latin typeface="Avenir Next Regular"/>
                <a:cs typeface="Avenir Next Regular"/>
              </a:rPr>
              <a:t>La </a:t>
            </a:r>
            <a:r>
              <a:rPr lang="es-ES" sz="2000" dirty="0">
                <a:latin typeface="Avenir Next Regular"/>
                <a:cs typeface="Avenir Next Regular"/>
              </a:rPr>
              <a:t>afiliación al SGSSS es obligatoria y se </a:t>
            </a:r>
            <a:r>
              <a:rPr lang="es-ES" sz="2000" dirty="0" smtClean="0">
                <a:latin typeface="Avenir Next Regular"/>
                <a:cs typeface="Avenir Next Regular"/>
              </a:rPr>
              <a:t>hace a </a:t>
            </a:r>
            <a:r>
              <a:rPr lang="es-ES" sz="2000" dirty="0">
                <a:latin typeface="Avenir Next Regular"/>
                <a:cs typeface="Avenir Next Regular"/>
              </a:rPr>
              <a:t>través de las entidades promotoras de salud (EPS), públicas o privadas, que se encargan de ofrecer, como mínimo, el Plan Obligatorio de Salud (POS) o </a:t>
            </a:r>
            <a:r>
              <a:rPr lang="es-ES" sz="2000" dirty="0" smtClean="0">
                <a:latin typeface="Avenir Next Regular"/>
                <a:cs typeface="Avenir Next Regular"/>
              </a:rPr>
              <a:t>bien el </a:t>
            </a:r>
            <a:r>
              <a:rPr lang="es-ES" sz="2000" dirty="0">
                <a:latin typeface="Avenir Next Regular"/>
                <a:cs typeface="Avenir Next Regular"/>
              </a:rPr>
              <a:t>POS-S para los afiliados al RS. </a:t>
            </a:r>
            <a:endParaRPr lang="es-ES" sz="2000" dirty="0" smtClean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4394327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latin typeface="Avenir Next Regular"/>
                <a:cs typeface="Avenir Next Regular"/>
              </a:rPr>
              <a:t>EL SISTEMA DE SALUD COLOMBIANO EN 2 PALABRAS</a:t>
            </a: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s-ES" sz="2000" dirty="0" smtClean="0">
                <a:latin typeface="Avenir Next Regular"/>
                <a:cs typeface="Avenir Next Regular"/>
              </a:rPr>
              <a:t>Las </a:t>
            </a:r>
            <a:r>
              <a:rPr lang="es-ES" sz="2000" dirty="0">
                <a:latin typeface="Avenir Next Regular"/>
                <a:cs typeface="Avenir Next Regular"/>
              </a:rPr>
              <a:t>EPS entregan los fondos reunidos de las cotizaciones al Fondo de Solidaridad y Garantía (FOSYGA), el cual devuelve a </a:t>
            </a:r>
            <a:r>
              <a:rPr lang="es-ES" sz="2000" dirty="0" smtClean="0">
                <a:latin typeface="Avenir Next Regular"/>
                <a:cs typeface="Avenir Next Regular"/>
              </a:rPr>
              <a:t>las EPS </a:t>
            </a:r>
            <a:r>
              <a:rPr lang="es-ES" sz="2000" dirty="0">
                <a:latin typeface="Avenir Next Regular"/>
                <a:cs typeface="Avenir Next Regular"/>
              </a:rPr>
              <a:t>el monto equivalente a la unidad de pago por capitación (UPC) ajustado por riesgo, de acuerdo con el número de afiliados que tengan. </a:t>
            </a:r>
            <a:endParaRPr lang="es-ES" sz="2000" dirty="0" smtClean="0">
              <a:latin typeface="Avenir Next Regular"/>
              <a:cs typeface="Avenir Next Regular"/>
            </a:endParaRPr>
          </a:p>
          <a:p>
            <a:r>
              <a:rPr lang="es-ES" sz="2000" dirty="0" smtClean="0">
                <a:latin typeface="Avenir Next Regular"/>
                <a:cs typeface="Avenir Next Regular"/>
              </a:rPr>
              <a:t>El </a:t>
            </a:r>
            <a:r>
              <a:rPr lang="es-ES" sz="2000" dirty="0">
                <a:latin typeface="Avenir Next Regular"/>
                <a:cs typeface="Avenir Next Regular"/>
              </a:rPr>
              <a:t>pago </a:t>
            </a:r>
            <a:r>
              <a:rPr lang="es-ES" sz="2000" dirty="0" err="1">
                <a:latin typeface="Avenir Next Regular"/>
                <a:cs typeface="Avenir Next Regular"/>
              </a:rPr>
              <a:t>capitado</a:t>
            </a:r>
            <a:r>
              <a:rPr lang="es-ES" sz="2000" dirty="0">
                <a:latin typeface="Avenir Next Regular"/>
                <a:cs typeface="Avenir Next Regular"/>
              </a:rPr>
              <a:t> </a:t>
            </a:r>
            <a:r>
              <a:rPr lang="es-ES" sz="2000" dirty="0" smtClean="0">
                <a:latin typeface="Avenir Next Regular"/>
                <a:cs typeface="Avenir Next Regular"/>
              </a:rPr>
              <a:t>en el </a:t>
            </a:r>
            <a:r>
              <a:rPr lang="es-ES" sz="2000" dirty="0">
                <a:latin typeface="Avenir Next Regular"/>
                <a:cs typeface="Avenir Next Regular"/>
              </a:rPr>
              <a:t>RS es análogo (aunque no se ajusta por riesgo) y se denomina UPC-S. </a:t>
            </a:r>
            <a:endParaRPr lang="es-ES" sz="2000" dirty="0" smtClean="0">
              <a:latin typeface="Avenir Next Regular"/>
              <a:cs typeface="Avenir Next Regular"/>
            </a:endParaRPr>
          </a:p>
          <a:p>
            <a:r>
              <a:rPr lang="es-ES" sz="2000" dirty="0" smtClean="0">
                <a:latin typeface="Avenir Next Regular"/>
                <a:cs typeface="Avenir Next Regular"/>
              </a:rPr>
              <a:t>Los </a:t>
            </a:r>
            <a:r>
              <a:rPr lang="es-ES" sz="2000" dirty="0">
                <a:latin typeface="Avenir Next Regular"/>
                <a:cs typeface="Avenir Next Regular"/>
              </a:rPr>
              <a:t>proveedores de atención son las instituciones prestadoras de servicios (IPS), </a:t>
            </a:r>
            <a:r>
              <a:rPr lang="es-ES" sz="2000" dirty="0" smtClean="0">
                <a:latin typeface="Avenir Next Regular"/>
                <a:cs typeface="Avenir Next Regular"/>
              </a:rPr>
              <a:t>que pueden </a:t>
            </a:r>
            <a:r>
              <a:rPr lang="es-ES" sz="2000" dirty="0">
                <a:latin typeface="Avenir Next Regular"/>
                <a:cs typeface="Avenir Next Regular"/>
              </a:rPr>
              <a:t>estar o no integradas a las EPS, pero que en todo caso son contratadas por éstas. </a:t>
            </a:r>
            <a:endParaRPr lang="es-ES" sz="2000" dirty="0" smtClean="0">
              <a:latin typeface="Avenir Next Regular"/>
              <a:cs typeface="Avenir Next Regular"/>
            </a:endParaRPr>
          </a:p>
          <a:p>
            <a:r>
              <a:rPr lang="es-ES" sz="2000" dirty="0" smtClean="0">
                <a:latin typeface="Avenir Next Regular"/>
                <a:cs typeface="Avenir Next Regular"/>
              </a:rPr>
              <a:t>El </a:t>
            </a:r>
            <a:r>
              <a:rPr lang="es-ES" sz="2000" dirty="0">
                <a:latin typeface="Avenir Next Regular"/>
                <a:cs typeface="Avenir Next Regular"/>
              </a:rPr>
              <a:t>sector exclusivamente privado es utilizado </a:t>
            </a:r>
            <a:r>
              <a:rPr lang="es-ES" sz="2000" dirty="0" smtClean="0">
                <a:latin typeface="Avenir Next Regular"/>
                <a:cs typeface="Avenir Next Regular"/>
              </a:rPr>
              <a:t>preponderantemente por personas de altos ingresos que</a:t>
            </a:r>
            <a:r>
              <a:rPr lang="es-ES" sz="2000" dirty="0">
                <a:latin typeface="Avenir Next Regular"/>
                <a:cs typeface="Avenir Next Regular"/>
              </a:rPr>
              <a:t>, aún cotizando en alguna EPS, contrata seguros privados o acude a la consulta privada. </a:t>
            </a:r>
            <a:endParaRPr lang="es-ES" sz="2000" dirty="0" smtClean="0">
              <a:latin typeface="Avenir Next Regular"/>
              <a:cs typeface="Avenir Next Regular"/>
            </a:endParaRPr>
          </a:p>
          <a:p>
            <a:r>
              <a:rPr lang="es-ES" sz="2000" dirty="0" smtClean="0">
                <a:latin typeface="Avenir Next Regular"/>
                <a:cs typeface="Avenir Next Regular"/>
              </a:rPr>
              <a:t>Una </a:t>
            </a:r>
            <a:r>
              <a:rPr lang="es-ES" sz="2000" dirty="0">
                <a:latin typeface="Avenir Next Regular"/>
                <a:cs typeface="Avenir Next Regular"/>
              </a:rPr>
              <a:t>porción de la población de ingresos medios</a:t>
            </a:r>
            <a:r>
              <a:rPr lang="es-ES" sz="2000" dirty="0" smtClean="0">
                <a:latin typeface="Avenir Next Regular"/>
                <a:cs typeface="Avenir Next Regular"/>
              </a:rPr>
              <a:t>, por </a:t>
            </a:r>
            <a:r>
              <a:rPr lang="es-ES" sz="2000" dirty="0">
                <a:latin typeface="Avenir Next Regular"/>
                <a:cs typeface="Avenir Next Regular"/>
              </a:rPr>
              <a:t>carecer de cobertura o por no tener acceso oportuno al SGSSS, se ve obligada a acudir a la consulta privada haciendo pagos de bolsillo.</a:t>
            </a:r>
          </a:p>
        </p:txBody>
      </p:sp>
    </p:spTree>
    <p:extLst>
      <p:ext uri="{BB962C8B-B14F-4D97-AF65-F5344CB8AC3E}">
        <p14:creationId xmlns:p14="http://schemas.microsoft.com/office/powerpoint/2010/main" val="2717773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latin typeface="Avenir Next Regular"/>
                <a:cs typeface="Avenir Next Regular"/>
              </a:rPr>
              <a:t>PROBLEMAS</a:t>
            </a: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r>
              <a:rPr lang="es-ES" sz="2000" dirty="0" smtClean="0">
                <a:latin typeface="Avenir Next Regular"/>
                <a:cs typeface="Avenir Next Regular"/>
              </a:rPr>
              <a:t>Actualmente las quejas </a:t>
            </a:r>
            <a:r>
              <a:rPr lang="es-ES" sz="2000" dirty="0">
                <a:latin typeface="Avenir Next Regular"/>
                <a:cs typeface="Avenir Next Regular"/>
              </a:rPr>
              <a:t>de los usuarios </a:t>
            </a:r>
            <a:r>
              <a:rPr lang="es-ES" sz="2000" dirty="0" smtClean="0">
                <a:latin typeface="Avenir Next Regular"/>
                <a:cs typeface="Avenir Next Regular"/>
              </a:rPr>
              <a:t>son la </a:t>
            </a:r>
            <a:r>
              <a:rPr lang="es-ES" sz="2000" dirty="0">
                <a:latin typeface="Avenir Next Regular"/>
                <a:cs typeface="Avenir Next Regular"/>
              </a:rPr>
              <a:t>precaria atención en la asignación de citas, en la entrega de </a:t>
            </a:r>
            <a:r>
              <a:rPr lang="es-ES" sz="2000" dirty="0" smtClean="0">
                <a:latin typeface="Avenir Next Regular"/>
                <a:cs typeface="Avenir Next Regular"/>
              </a:rPr>
              <a:t>medicamentos, en </a:t>
            </a:r>
            <a:r>
              <a:rPr lang="es-ES" sz="2000" dirty="0">
                <a:latin typeface="Avenir Next Regular"/>
                <a:cs typeface="Avenir Next Regular"/>
              </a:rPr>
              <a:t>la lentitud en la autorización de tratamientos </a:t>
            </a:r>
            <a:r>
              <a:rPr lang="es-ES" sz="2000" dirty="0" smtClean="0">
                <a:latin typeface="Avenir Next Regular"/>
                <a:cs typeface="Avenir Next Regular"/>
              </a:rPr>
              <a:t>médicos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Respecto de la cobertura, la Corte Constitucional colombiana (año 2008) señal</a:t>
            </a:r>
            <a:r>
              <a:rPr lang="es-ES" sz="2000" dirty="0">
                <a:latin typeface="Avenir Next Regular"/>
                <a:cs typeface="Avenir Next Regular"/>
              </a:rPr>
              <a:t>ó </a:t>
            </a:r>
            <a:r>
              <a:rPr lang="es-ES" sz="2000" dirty="0" smtClean="0">
                <a:latin typeface="Avenir Next Regular"/>
                <a:cs typeface="Avenir Next Regular"/>
              </a:rPr>
              <a:t>que </a:t>
            </a:r>
            <a:r>
              <a:rPr lang="es-ES" sz="2000" dirty="0">
                <a:latin typeface="Avenir Next Regular"/>
                <a:cs typeface="Avenir Next Regular"/>
              </a:rPr>
              <a:t>la salud no era un derecho económico sino era un derecho conexo con la vida, convirtiendo así, la atención en salud, en un derecho fundamental y por tanto una obligación del </a:t>
            </a:r>
            <a:r>
              <a:rPr lang="es-ES" sz="2000" dirty="0" smtClean="0">
                <a:latin typeface="Avenir Next Regular"/>
                <a:cs typeface="Avenir Next Regular"/>
              </a:rPr>
              <a:t>Estado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Con ello, se ordenó cubrir todos los tratamientos no incluidos en el POS o en el POS-S.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Todos</a:t>
            </a:r>
            <a:r>
              <a:rPr lang="is-IS" sz="2000" dirty="0" smtClean="0">
                <a:latin typeface="Avenir Next Regular"/>
                <a:cs typeface="Avenir Next Regular"/>
              </a:rPr>
              <a:t>…</a:t>
            </a:r>
          </a:p>
          <a:p>
            <a:r>
              <a:rPr lang="is-IS" sz="2000" dirty="0" smtClean="0">
                <a:latin typeface="Avenir Next Regular"/>
                <a:cs typeface="Avenir Next Regular"/>
              </a:rPr>
              <a:t>Luego, el FOSYGA no alcanza, existiendo un desfinanciamiento importante que debe ser subsidiado por el Estado</a:t>
            </a:r>
            <a:endParaRPr lang="es-ES" sz="2000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3174418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 smtClean="0">
                <a:latin typeface="Avenir Next Regular"/>
                <a:cs typeface="Avenir Next Regular"/>
              </a:rPr>
              <a:t>ESPAÑA</a:t>
            </a:r>
            <a:endParaRPr lang="es-ES" sz="2400" b="1" dirty="0">
              <a:latin typeface="Avenir Next Regular"/>
              <a:cs typeface="Avenir Next Regular"/>
            </a:endParaRP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090333"/>
          </a:xfrm>
        </p:spPr>
        <p:txBody>
          <a:bodyPr>
            <a:normAutofit/>
          </a:bodyPr>
          <a:lstStyle/>
          <a:p>
            <a:r>
              <a:rPr lang="es-ES" sz="2000" dirty="0" smtClean="0">
                <a:latin typeface="Avenir Next Regular"/>
                <a:cs typeface="Avenir Next Regular"/>
              </a:rPr>
              <a:t>La constitución española es de 1978</a:t>
            </a:r>
          </a:p>
          <a:p>
            <a:r>
              <a:rPr lang="es-ES" sz="2000" dirty="0">
                <a:latin typeface="Avenir Next Regular"/>
                <a:cs typeface="Avenir Next Regular"/>
              </a:rPr>
              <a:t>El artículo 43 </a:t>
            </a:r>
            <a:r>
              <a:rPr lang="es-ES" sz="2000" dirty="0" smtClean="0">
                <a:latin typeface="Avenir Next Regular"/>
                <a:cs typeface="Avenir Next Regular"/>
              </a:rPr>
              <a:t>dice</a:t>
            </a:r>
            <a:r>
              <a:rPr lang="es-ES" sz="2000" dirty="0">
                <a:latin typeface="Avenir Next Regular"/>
                <a:cs typeface="Avenir Next Regular"/>
              </a:rPr>
              <a:t>: </a:t>
            </a:r>
            <a:endParaRPr lang="es-ES" sz="2000" dirty="0" smtClean="0">
              <a:latin typeface="Avenir Next Regular"/>
              <a:cs typeface="Avenir Next Regular"/>
            </a:endParaRPr>
          </a:p>
          <a:p>
            <a:pPr lvl="1"/>
            <a:r>
              <a:rPr lang="es-ES" sz="1800" dirty="0" smtClean="0">
                <a:latin typeface="Avenir Next Regular"/>
                <a:cs typeface="Avenir Next Regular"/>
              </a:rPr>
              <a:t>1</a:t>
            </a:r>
            <a:r>
              <a:rPr lang="es-ES" sz="1800" dirty="0">
                <a:latin typeface="Avenir Next Regular"/>
                <a:cs typeface="Avenir Next Regular"/>
              </a:rPr>
              <a:t>. Se reconoce el derecho a la protección de la salud.</a:t>
            </a:r>
          </a:p>
          <a:p>
            <a:pPr lvl="1"/>
            <a:r>
              <a:rPr lang="es-ES" sz="1800" dirty="0">
                <a:latin typeface="Avenir Next Regular"/>
                <a:cs typeface="Avenir Next Regular"/>
              </a:rPr>
              <a:t>2. Compete a los poderes públicos organizar y tutelar la salud pública a través de medidas preventivas y de las prestaciones y servicios necesarios. La ley establecerá los derechos y deberes de todos al respecto.</a:t>
            </a:r>
          </a:p>
          <a:p>
            <a:pPr lvl="1"/>
            <a:r>
              <a:rPr lang="es-ES" sz="1800" dirty="0">
                <a:latin typeface="Avenir Next Regular"/>
                <a:cs typeface="Avenir Next Regular"/>
              </a:rPr>
              <a:t>3. Los poderes públicos fomentarán la educación sanitaria, la educación física y el deporte. Asimismo facilitarán la adecuada utilización del ocio.</a:t>
            </a:r>
          </a:p>
          <a:p>
            <a:endParaRPr lang="es-ES" sz="2000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164969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latin typeface="Avenir Next Regular"/>
                <a:cs typeface="Avenir Next Regular"/>
              </a:rPr>
              <a:t>EL SISTEMA DE SALUD ESPAÑOL</a:t>
            </a: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1735664"/>
            <a:ext cx="8229600" cy="3818467"/>
          </a:xfrm>
        </p:spPr>
        <p:txBody>
          <a:bodyPr>
            <a:normAutofit/>
          </a:bodyPr>
          <a:lstStyle/>
          <a:p>
            <a:r>
              <a:rPr lang="es-ES" sz="2000" dirty="0" smtClean="0">
                <a:latin typeface="Avenir Next Regular"/>
                <a:cs typeface="Avenir Next Regular"/>
              </a:rPr>
              <a:t>Todas </a:t>
            </a:r>
            <a:r>
              <a:rPr lang="es-ES" sz="2000" dirty="0">
                <a:latin typeface="Avenir Next Regular"/>
                <a:cs typeface="Avenir Next Regular"/>
              </a:rPr>
              <a:t>las </a:t>
            </a:r>
            <a:r>
              <a:rPr lang="es-ES" sz="2000" dirty="0" smtClean="0">
                <a:latin typeface="Avenir Next Regular"/>
                <a:cs typeface="Avenir Next Regular"/>
              </a:rPr>
              <a:t>Comunidades Autónomas han </a:t>
            </a:r>
            <a:r>
              <a:rPr lang="es-ES" sz="2000" dirty="0">
                <a:latin typeface="Avenir Next Regular"/>
                <a:cs typeface="Avenir Next Regular"/>
              </a:rPr>
              <a:t>asumido paulatinamente competencias en </a:t>
            </a:r>
            <a:r>
              <a:rPr lang="es-ES" sz="2000" dirty="0" smtClean="0">
                <a:latin typeface="Avenir Next Regular"/>
                <a:cs typeface="Avenir Next Regular"/>
              </a:rPr>
              <a:t>materia de salud. 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La Administración </a:t>
            </a:r>
            <a:r>
              <a:rPr lang="es-ES" sz="2000" dirty="0">
                <a:latin typeface="Avenir Next Regular"/>
                <a:cs typeface="Avenir Next Regular"/>
              </a:rPr>
              <a:t>Central del </a:t>
            </a:r>
            <a:r>
              <a:rPr lang="es-ES" sz="2000" dirty="0" smtClean="0">
                <a:latin typeface="Avenir Next Regular"/>
                <a:cs typeface="Avenir Next Regular"/>
              </a:rPr>
              <a:t>Estado mantiene </a:t>
            </a:r>
            <a:r>
              <a:rPr lang="es-ES" sz="2000" dirty="0">
                <a:latin typeface="Avenir Next Regular"/>
                <a:cs typeface="Avenir Next Regular"/>
              </a:rPr>
              <a:t>la </a:t>
            </a:r>
            <a:r>
              <a:rPr lang="es-ES" sz="2000" dirty="0" smtClean="0">
                <a:latin typeface="Avenir Next Regular"/>
                <a:cs typeface="Avenir Next Regular"/>
              </a:rPr>
              <a:t>gestión </a:t>
            </a:r>
            <a:r>
              <a:rPr lang="es-ES" sz="2000" dirty="0">
                <a:latin typeface="Avenir Next Regular"/>
                <a:cs typeface="Avenir Next Regular"/>
              </a:rPr>
              <a:t>de la sanidad en las Ciudades </a:t>
            </a:r>
            <a:r>
              <a:rPr lang="es-ES" sz="2000" dirty="0" smtClean="0">
                <a:latin typeface="Avenir Next Regular"/>
                <a:cs typeface="Avenir Next Regular"/>
              </a:rPr>
              <a:t>Autónomas </a:t>
            </a:r>
            <a:r>
              <a:rPr lang="es-ES" sz="2000" dirty="0">
                <a:latin typeface="Avenir Next Regular"/>
                <a:cs typeface="Avenir Next Regular"/>
              </a:rPr>
              <a:t>de Ceuta y Melilla, a </a:t>
            </a:r>
            <a:r>
              <a:rPr lang="es-ES" sz="2000" dirty="0" smtClean="0">
                <a:latin typeface="Avenir Next Regular"/>
                <a:cs typeface="Avenir Next Regular"/>
              </a:rPr>
              <a:t>través del </a:t>
            </a:r>
            <a:r>
              <a:rPr lang="es-ES" sz="2000" dirty="0">
                <a:latin typeface="Avenir Next Regular"/>
                <a:cs typeface="Avenir Next Regular"/>
              </a:rPr>
              <a:t>Instituto Nacional de </a:t>
            </a:r>
            <a:r>
              <a:rPr lang="es-ES" sz="2000" dirty="0" smtClean="0">
                <a:latin typeface="Avenir Next Regular"/>
                <a:cs typeface="Avenir Next Regular"/>
              </a:rPr>
              <a:t>Gestión </a:t>
            </a:r>
            <a:r>
              <a:rPr lang="es-ES" sz="2000" dirty="0">
                <a:latin typeface="Avenir Next Regular"/>
                <a:cs typeface="Avenir Next Regular"/>
              </a:rPr>
              <a:t>Sanitaria (INGESA). </a:t>
            </a:r>
            <a:endParaRPr lang="es-ES" sz="2000" dirty="0" smtClean="0">
              <a:latin typeface="Avenir Next Regular"/>
              <a:cs typeface="Avenir Next Regular"/>
            </a:endParaRPr>
          </a:p>
          <a:p>
            <a:r>
              <a:rPr lang="es-ES" sz="2000" dirty="0" smtClean="0">
                <a:latin typeface="Avenir Next Regular"/>
                <a:cs typeface="Avenir Next Regular"/>
              </a:rPr>
              <a:t>Las </a:t>
            </a:r>
            <a:r>
              <a:rPr lang="es-ES" sz="2000" dirty="0">
                <a:latin typeface="Avenir Next Regular"/>
                <a:cs typeface="Avenir Next Regular"/>
              </a:rPr>
              <a:t>Comunidades </a:t>
            </a:r>
            <a:r>
              <a:rPr lang="es-ES" sz="2000" dirty="0" smtClean="0">
                <a:latin typeface="Avenir Next Regular"/>
                <a:cs typeface="Avenir Next Regular"/>
              </a:rPr>
              <a:t>Autónomas </a:t>
            </a:r>
            <a:r>
              <a:rPr lang="es-ES" sz="2000" dirty="0">
                <a:latin typeface="Avenir Next Regular"/>
                <a:cs typeface="Avenir Next Regular"/>
              </a:rPr>
              <a:t>ejercen sus competencias en las siguientes materias: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Planificación </a:t>
            </a:r>
            <a:r>
              <a:rPr lang="es-ES" sz="1600" dirty="0">
                <a:latin typeface="Avenir Next Regular"/>
                <a:cs typeface="Avenir Next Regular"/>
              </a:rPr>
              <a:t>sanitaria. </a:t>
            </a:r>
            <a:endParaRPr lang="es-ES" sz="1600" dirty="0" smtClean="0">
              <a:latin typeface="Avenir Next Regular"/>
              <a:cs typeface="Avenir Next Regular"/>
            </a:endParaRP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Salud pública</a:t>
            </a:r>
            <a:r>
              <a:rPr lang="es-ES" sz="1600" dirty="0">
                <a:latin typeface="Avenir Next Regular"/>
                <a:cs typeface="Avenir Next Regular"/>
              </a:rPr>
              <a:t>. </a:t>
            </a:r>
            <a:endParaRPr lang="es-ES" sz="1600" dirty="0" smtClean="0">
              <a:latin typeface="Avenir Next Regular"/>
              <a:cs typeface="Avenir Next Regular"/>
            </a:endParaRP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Asistencia </a:t>
            </a:r>
            <a:r>
              <a:rPr lang="es-ES" sz="1600" dirty="0">
                <a:latin typeface="Avenir Next Regular"/>
                <a:cs typeface="Avenir Next Regular"/>
              </a:rPr>
              <a:t>sanitaria</a:t>
            </a:r>
            <a:r>
              <a:rPr lang="es-ES" sz="1600" dirty="0" smtClean="0">
                <a:latin typeface="Avenir Next Regular"/>
                <a:cs typeface="Avenir Next Regular"/>
              </a:rPr>
              <a:t>.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Existe una supervisión central a cargo del Ministerio de Sanidad</a:t>
            </a:r>
            <a:endParaRPr lang="es-ES" sz="2000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828422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latin typeface="Avenir Next Regular"/>
                <a:cs typeface="Avenir Next Regular"/>
              </a:rPr>
              <a:t>NUESTRA CONSTITUCIÓN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456"/>
              </a:spcBef>
              <a:spcAft>
                <a:spcPts val="600"/>
              </a:spcAft>
            </a:pPr>
            <a:r>
              <a:rPr lang="es-ES" sz="2000" dirty="0">
                <a:latin typeface="Avenir Next Regular"/>
                <a:cs typeface="Avenir Next Regular"/>
              </a:rPr>
              <a:t>Art. 19: La Constitución asegura a todas las personas:</a:t>
            </a:r>
          </a:p>
          <a:p>
            <a:pPr marL="627063" indent="-627063">
              <a:spcBef>
                <a:spcPts val="456"/>
              </a:spcBef>
              <a:spcAft>
                <a:spcPts val="600"/>
              </a:spcAft>
              <a:buNone/>
            </a:pPr>
            <a:r>
              <a:rPr lang="es-ES" sz="2000" dirty="0">
                <a:latin typeface="Avenir Next Regular"/>
                <a:cs typeface="Avenir Next Regular"/>
              </a:rPr>
              <a:t>Nº 9. </a:t>
            </a:r>
            <a:r>
              <a:rPr lang="es-ES" sz="2000" i="1" dirty="0">
                <a:latin typeface="Avenir Next Regular"/>
                <a:cs typeface="Avenir Next Regular"/>
              </a:rPr>
              <a:t>El derecho a la protección de la salud.</a:t>
            </a:r>
          </a:p>
          <a:p>
            <a:pPr marL="627063" indent="0">
              <a:spcBef>
                <a:spcPts val="456"/>
              </a:spcBef>
              <a:spcAft>
                <a:spcPts val="600"/>
              </a:spcAft>
              <a:buNone/>
            </a:pPr>
            <a:r>
              <a:rPr lang="es-ES" sz="2000" i="1" dirty="0">
                <a:latin typeface="Avenir Next Regular"/>
                <a:cs typeface="Avenir Next Regular"/>
              </a:rPr>
              <a:t>El Estado protege el libre e igualitario acceso a las acciones de promoción, protección y recuperación de la salud y de rehabilitación del individuo.</a:t>
            </a:r>
          </a:p>
          <a:p>
            <a:pPr marL="627063" indent="0">
              <a:spcBef>
                <a:spcPts val="456"/>
              </a:spcBef>
              <a:spcAft>
                <a:spcPts val="600"/>
              </a:spcAft>
              <a:buNone/>
            </a:pPr>
            <a:r>
              <a:rPr lang="es-ES" sz="2000" i="1" dirty="0">
                <a:latin typeface="Avenir Next Regular"/>
                <a:cs typeface="Avenir Next Regular"/>
              </a:rPr>
              <a:t>Le corresponderá, asimismo, la coordinación y control de las acciones relacionadas con la salud.</a:t>
            </a:r>
          </a:p>
          <a:p>
            <a:pPr marL="627063" indent="0">
              <a:spcBef>
                <a:spcPts val="456"/>
              </a:spcBef>
              <a:spcAft>
                <a:spcPts val="600"/>
              </a:spcAft>
              <a:buNone/>
            </a:pPr>
            <a:r>
              <a:rPr lang="es-ES" sz="2000" i="1" dirty="0">
                <a:latin typeface="Avenir Next Regular"/>
                <a:cs typeface="Avenir Next Regular"/>
              </a:rPr>
              <a:t>Es deber preferente del Estado garantizar la ejecución de las acciones de salud, sea que se presten a través de instituciones públicas o privadas, en la forma y condiciones que determine la ley, la que podrá establecer cotizaciones obligatorias.</a:t>
            </a:r>
          </a:p>
          <a:p>
            <a:pPr marL="627063" indent="0">
              <a:spcBef>
                <a:spcPts val="456"/>
              </a:spcBef>
              <a:spcAft>
                <a:spcPts val="600"/>
              </a:spcAft>
              <a:buNone/>
            </a:pPr>
            <a:r>
              <a:rPr lang="es-ES" sz="2000" i="1" dirty="0">
                <a:latin typeface="Avenir Next Regular"/>
                <a:cs typeface="Avenir Next Regular"/>
              </a:rPr>
              <a:t>Cada persona tendrá el derecho a elegir el sistema de salud al que desee acogerse, sea éste estatal o </a:t>
            </a:r>
            <a:r>
              <a:rPr lang="es-ES" sz="2000" i="1" dirty="0" smtClean="0">
                <a:latin typeface="Avenir Next Regular"/>
                <a:cs typeface="Avenir Next Regular"/>
              </a:rPr>
              <a:t>privado.</a:t>
            </a:r>
            <a:endParaRPr lang="es-ES" sz="2000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212321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latin typeface="Avenir Next Regular"/>
                <a:cs typeface="Avenir Next Regular"/>
              </a:rPr>
              <a:t>EL SISTEMA DE SALUD ESPAÑOL</a:t>
            </a: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6867"/>
          </a:xfrm>
        </p:spPr>
        <p:txBody>
          <a:bodyPr>
            <a:normAutofit fontScale="92500" lnSpcReduction="10000"/>
          </a:bodyPr>
          <a:lstStyle/>
          <a:p>
            <a:r>
              <a:rPr lang="es-ES" sz="2000" b="1" u="sng" dirty="0">
                <a:latin typeface="Avenir Next Regular"/>
                <a:cs typeface="Avenir Next Regular"/>
              </a:rPr>
              <a:t>Cartera común básica de servicios asistenciales:</a:t>
            </a:r>
            <a:r>
              <a:rPr lang="es-ES" sz="2000" dirty="0">
                <a:latin typeface="Avenir Next Regular"/>
                <a:cs typeface="Avenir Next Regular"/>
              </a:rPr>
              <a:t> comprende todas las actividades asistenciales de prevención, diagnóstico, tratamiento y rehabilitación que se realicen en centros sanitarios o </a:t>
            </a:r>
            <a:r>
              <a:rPr lang="es-ES" sz="2000" dirty="0" err="1">
                <a:latin typeface="Avenir Next Regular"/>
                <a:cs typeface="Avenir Next Regular"/>
              </a:rPr>
              <a:t>sociosanitarios</a:t>
            </a:r>
            <a:r>
              <a:rPr lang="es-ES" sz="2000" dirty="0">
                <a:latin typeface="Avenir Next Regular"/>
                <a:cs typeface="Avenir Next Regular"/>
              </a:rPr>
              <a:t>, así como el transporte sanitario urgente.</a:t>
            </a:r>
          </a:p>
          <a:p>
            <a:r>
              <a:rPr lang="es-ES" sz="2000" b="1" u="sng" dirty="0">
                <a:latin typeface="Avenir Next Regular"/>
                <a:cs typeface="Avenir Next Regular"/>
              </a:rPr>
              <a:t>Cartera común suplementaria:</a:t>
            </a:r>
            <a:r>
              <a:rPr lang="es-ES" sz="2000" dirty="0">
                <a:latin typeface="Avenir Next Regular"/>
                <a:cs typeface="Avenir Next Regular"/>
              </a:rPr>
              <a:t> incluye las siguientes prestaciones: </a:t>
            </a:r>
          </a:p>
          <a:p>
            <a:pPr lvl="1"/>
            <a:r>
              <a:rPr lang="es-ES" sz="1600" dirty="0">
                <a:latin typeface="Avenir Next Regular"/>
                <a:cs typeface="Avenir Next Regular"/>
              </a:rPr>
              <a:t>Prestación farmacéutica.</a:t>
            </a:r>
          </a:p>
          <a:p>
            <a:pPr lvl="1"/>
            <a:r>
              <a:rPr lang="es-ES" sz="1600" dirty="0">
                <a:latin typeface="Avenir Next Regular"/>
                <a:cs typeface="Avenir Next Regular"/>
              </a:rPr>
              <a:t>Prestación </a:t>
            </a:r>
            <a:r>
              <a:rPr lang="es-ES" sz="1600" dirty="0" err="1">
                <a:latin typeface="Avenir Next Regular"/>
                <a:cs typeface="Avenir Next Regular"/>
              </a:rPr>
              <a:t>ortoprotésica</a:t>
            </a:r>
            <a:r>
              <a:rPr lang="es-ES" sz="1600" dirty="0">
                <a:latin typeface="Avenir Next Regular"/>
                <a:cs typeface="Avenir Next Regular"/>
              </a:rPr>
              <a:t>.</a:t>
            </a:r>
          </a:p>
          <a:p>
            <a:pPr lvl="1"/>
            <a:r>
              <a:rPr lang="es-ES" sz="1600" dirty="0">
                <a:latin typeface="Avenir Next Regular"/>
                <a:cs typeface="Avenir Next Regular"/>
              </a:rPr>
              <a:t>Prestación con productos dietéticos.</a:t>
            </a:r>
          </a:p>
          <a:p>
            <a:pPr lvl="1"/>
            <a:r>
              <a:rPr lang="es-ES" sz="1600" dirty="0">
                <a:latin typeface="Avenir Next Regular"/>
                <a:cs typeface="Avenir Next Regular"/>
              </a:rPr>
              <a:t>Transporte sanitario no urgente, sujeto a prescripción facultativa por razones clínicas.</a:t>
            </a:r>
          </a:p>
          <a:p>
            <a:r>
              <a:rPr lang="es-ES" sz="2000" b="1" u="sng" dirty="0">
                <a:latin typeface="Avenir Next Regular"/>
                <a:cs typeface="Avenir Next Regular"/>
              </a:rPr>
              <a:t>Cartera común de servicios </a:t>
            </a:r>
            <a:r>
              <a:rPr lang="es-ES" sz="2000" b="1" u="sng" dirty="0" smtClean="0">
                <a:latin typeface="Avenir Next Regular"/>
                <a:cs typeface="Avenir Next Regular"/>
              </a:rPr>
              <a:t>accesorios:</a:t>
            </a:r>
            <a:r>
              <a:rPr lang="es-ES" sz="2000" dirty="0" smtClean="0">
                <a:latin typeface="Avenir Next Regular"/>
                <a:cs typeface="Avenir Next Regular"/>
              </a:rPr>
              <a:t> </a:t>
            </a:r>
            <a:r>
              <a:rPr lang="es-ES" sz="2000" dirty="0">
                <a:latin typeface="Avenir Next Regular"/>
                <a:cs typeface="Avenir Next Regular"/>
              </a:rPr>
              <a:t>incluye todas aquellas actividades y servicios o técnicas, sin carácter de prestación, que no se consideran esenciales y/o que son coadyuvantes o de apoyo para la mejora de una patología de carácter crónico. </a:t>
            </a:r>
          </a:p>
          <a:p>
            <a:r>
              <a:rPr lang="es-ES" sz="2000" b="1" u="sng" dirty="0">
                <a:latin typeface="Avenir Next Regular"/>
                <a:cs typeface="Avenir Next Regular"/>
              </a:rPr>
              <a:t>Cartera de servicios complementaria de las comunidades autónomas:</a:t>
            </a:r>
            <a:r>
              <a:rPr lang="es-ES" sz="2000" dirty="0">
                <a:latin typeface="Avenir Next Regular"/>
                <a:cs typeface="Avenir Next Regular"/>
              </a:rPr>
              <a:t> las comunidades </a:t>
            </a:r>
            <a:r>
              <a:rPr lang="es-ES" sz="2000" dirty="0" smtClean="0">
                <a:latin typeface="Avenir Next Regular"/>
                <a:cs typeface="Avenir Next Regular"/>
              </a:rPr>
              <a:t>autónomas pueden </a:t>
            </a:r>
            <a:r>
              <a:rPr lang="es-ES" sz="2000" dirty="0">
                <a:latin typeface="Avenir Next Regular"/>
                <a:cs typeface="Avenir Next Regular"/>
              </a:rPr>
              <a:t>incorporar una técnica, tecnología o procedimiento no contemplado en la cartera común básica, suplementaria o de servicios </a:t>
            </a:r>
            <a:r>
              <a:rPr lang="es-ES" sz="2000" dirty="0" smtClean="0">
                <a:latin typeface="Avenir Next Regular"/>
                <a:cs typeface="Avenir Next Regular"/>
              </a:rPr>
              <a:t>accesorios, deben establecer recursos </a:t>
            </a:r>
            <a:r>
              <a:rPr lang="es-ES" sz="2000" dirty="0">
                <a:latin typeface="Avenir Next Regular"/>
                <a:cs typeface="Avenir Next Regular"/>
              </a:rPr>
              <a:t>adicionales necesarios </a:t>
            </a:r>
            <a:r>
              <a:rPr lang="es-ES" sz="2000" dirty="0" smtClean="0">
                <a:latin typeface="Avenir Next Regular"/>
                <a:cs typeface="Avenir Next Regular"/>
              </a:rPr>
              <a:t>.</a:t>
            </a:r>
            <a:endParaRPr lang="es-ES" sz="2000" dirty="0">
              <a:latin typeface="Avenir Next Regular"/>
              <a:cs typeface="Avenir Next Regular"/>
            </a:endParaRPr>
          </a:p>
          <a:p>
            <a:endParaRPr lang="es-ES" sz="2000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40034097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latin typeface="Avenir Next Regular"/>
                <a:cs typeface="Avenir Next Regular"/>
              </a:rPr>
              <a:t>HOLANDA</a:t>
            </a: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1820333"/>
            <a:ext cx="8229600" cy="3598333"/>
          </a:xfrm>
        </p:spPr>
        <p:txBody>
          <a:bodyPr>
            <a:normAutofit/>
          </a:bodyPr>
          <a:lstStyle/>
          <a:p>
            <a:r>
              <a:rPr lang="es-ES" sz="2000" dirty="0">
                <a:solidFill>
                  <a:srgbClr val="000000"/>
                </a:solidFill>
                <a:latin typeface="Avenir Next Regular"/>
                <a:ea typeface="Avenir Next"/>
                <a:cs typeface="Avenir Next Regular"/>
              </a:rPr>
              <a:t>La constitución holandesa data del año 2008</a:t>
            </a:r>
            <a:r>
              <a:rPr lang="es-ES" sz="2000" dirty="0" smtClean="0">
                <a:solidFill>
                  <a:srgbClr val="000000"/>
                </a:solidFill>
                <a:latin typeface="Avenir Next Regular"/>
                <a:ea typeface="Avenir Next"/>
                <a:cs typeface="Avenir Next Regular"/>
              </a:rPr>
              <a:t>.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Los </a:t>
            </a:r>
            <a:r>
              <a:rPr lang="es-ES" sz="2000" dirty="0">
                <a:latin typeface="Avenir Next Regular"/>
                <a:cs typeface="Avenir Next Regular"/>
              </a:rPr>
              <a:t>poderes públicos tomarán medidas para promover la salud pública. </a:t>
            </a:r>
            <a:endParaRPr lang="es-ES" sz="2000" dirty="0" smtClean="0">
              <a:latin typeface="Avenir Next Regular"/>
              <a:cs typeface="Avenir Next Regular"/>
            </a:endParaRPr>
          </a:p>
          <a:p>
            <a:r>
              <a:rPr lang="es-ES" sz="2000" dirty="0" smtClean="0">
                <a:latin typeface="Avenir Next Regular"/>
                <a:cs typeface="Avenir Next Regular"/>
              </a:rPr>
              <a:t>Los </a:t>
            </a:r>
            <a:r>
              <a:rPr lang="es-ES" sz="2000" dirty="0">
                <a:latin typeface="Avenir Next Regular"/>
                <a:cs typeface="Avenir Next Regular"/>
              </a:rPr>
              <a:t>poderes públicos velarán por la seguridad de subsistencia de la población y por la distribución de la prosperidad material.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La </a:t>
            </a:r>
            <a:r>
              <a:rPr lang="es-ES" sz="2000" dirty="0">
                <a:latin typeface="Avenir Next Regular"/>
                <a:cs typeface="Avenir Next Regular"/>
              </a:rPr>
              <a:t>ley regulará los derechos a la seguridad social.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Los </a:t>
            </a:r>
            <a:r>
              <a:rPr lang="es-ES" sz="2000" dirty="0">
                <a:latin typeface="Avenir Next Regular"/>
                <a:cs typeface="Avenir Next Regular"/>
              </a:rPr>
              <a:t>holandeses que, residiendo en este país, no pudieren proveer a su propia subsistencia, tienen derecho, en los términos que la ley establezca, a la asistencia de los poderes públicos.</a:t>
            </a:r>
          </a:p>
          <a:p>
            <a:endParaRPr lang="es-ES" sz="2000" dirty="0">
              <a:latin typeface="Avenir Next Regular"/>
              <a:cs typeface="Avenir Next Regular"/>
            </a:endParaRPr>
          </a:p>
          <a:p>
            <a:endParaRPr lang="es-ES" sz="2000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02818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latin typeface="Avenir Next Regular"/>
                <a:cs typeface="Avenir Next Regular"/>
              </a:rPr>
              <a:t>EL SISTEMA DE SALUD HOLANDÉS</a:t>
            </a: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2023533"/>
            <a:ext cx="8229600" cy="3547533"/>
          </a:xfrm>
        </p:spPr>
        <p:txBody>
          <a:bodyPr>
            <a:normAutofit lnSpcReduction="10000"/>
          </a:bodyPr>
          <a:lstStyle/>
          <a:p>
            <a:r>
              <a:rPr lang="es-ES" sz="2000" dirty="0" smtClean="0">
                <a:latin typeface="Avenir Next Regular"/>
                <a:cs typeface="Avenir Next Regular"/>
              </a:rPr>
              <a:t>Estructura y organizaci</a:t>
            </a:r>
            <a:r>
              <a:rPr lang="es-ES" sz="2000" dirty="0">
                <a:latin typeface="Avenir Next Regular"/>
                <a:cs typeface="Avenir Next Regular"/>
              </a:rPr>
              <a:t>ón: </a:t>
            </a:r>
            <a:r>
              <a:rPr lang="es-ES" sz="2000" dirty="0" smtClean="0">
                <a:latin typeface="Avenir Next Regular"/>
                <a:cs typeface="Avenir Next Regular"/>
              </a:rPr>
              <a:t>es un sistema </a:t>
            </a:r>
            <a:r>
              <a:rPr lang="es-ES" sz="2000" dirty="0">
                <a:latin typeface="Avenir Next Regular"/>
                <a:cs typeface="Avenir Next Regular"/>
              </a:rPr>
              <a:t>complejo, basado en seguros de salud con tres componentes: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Sistema </a:t>
            </a:r>
            <a:r>
              <a:rPr lang="es-ES" sz="1600" dirty="0">
                <a:latin typeface="Avenir Next Regular"/>
                <a:cs typeface="Avenir Next Regular"/>
              </a:rPr>
              <a:t>de seguro nacional para “gastos </a:t>
            </a:r>
            <a:r>
              <a:rPr lang="es-ES" sz="1600" dirty="0" smtClean="0">
                <a:latin typeface="Avenir Next Regular"/>
                <a:cs typeface="Avenir Next Regular"/>
              </a:rPr>
              <a:t>médicos </a:t>
            </a:r>
            <a:r>
              <a:rPr lang="es-ES" sz="1600" dirty="0">
                <a:latin typeface="Avenir Next Regular"/>
                <a:cs typeface="Avenir Next Regular"/>
              </a:rPr>
              <a:t>excepcionales”, por ejemplo CLD, tratamientos </a:t>
            </a:r>
            <a:r>
              <a:rPr lang="es-ES" sz="1600" dirty="0" smtClean="0">
                <a:latin typeface="Avenir Next Regular"/>
                <a:cs typeface="Avenir Next Regular"/>
              </a:rPr>
              <a:t>médicos </a:t>
            </a:r>
            <a:r>
              <a:rPr lang="es-ES" sz="1600" dirty="0">
                <a:latin typeface="Avenir Next Regular"/>
                <a:cs typeface="Avenir Next Regular"/>
              </a:rPr>
              <a:t>de alto </a:t>
            </a:r>
            <a:r>
              <a:rPr lang="es-ES" sz="1600" dirty="0" smtClean="0">
                <a:latin typeface="Avenir Next Regular"/>
                <a:cs typeface="Avenir Next Regular"/>
              </a:rPr>
              <a:t>costo. </a:t>
            </a:r>
            <a:r>
              <a:rPr lang="es-ES" sz="1600" dirty="0">
                <a:latin typeface="Avenir Next Regular"/>
                <a:cs typeface="Avenir Next Regular"/>
              </a:rPr>
              <a:t>Cubre a todos los habitantes de Holanda, con pocas excepciones.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Seguro </a:t>
            </a:r>
            <a:r>
              <a:rPr lang="es-ES" sz="1600" dirty="0">
                <a:latin typeface="Avenir Next Regular"/>
                <a:cs typeface="Avenir Next Regular"/>
              </a:rPr>
              <a:t>obligatorio de </a:t>
            </a:r>
            <a:r>
              <a:rPr lang="es-ES" sz="1600" dirty="0" smtClean="0">
                <a:latin typeface="Avenir Next Regular"/>
                <a:cs typeface="Avenir Next Regular"/>
              </a:rPr>
              <a:t>enfermedad para toda </a:t>
            </a:r>
            <a:r>
              <a:rPr lang="es-ES" sz="1600" dirty="0">
                <a:latin typeface="Avenir Next Regular"/>
                <a:cs typeface="Avenir Next Regular"/>
              </a:rPr>
              <a:t>la </a:t>
            </a:r>
            <a:r>
              <a:rPr lang="es-ES" sz="1600" dirty="0" smtClean="0">
                <a:latin typeface="Avenir Next Regular"/>
                <a:cs typeface="Avenir Next Regular"/>
              </a:rPr>
              <a:t>población </a:t>
            </a:r>
            <a:r>
              <a:rPr lang="es-ES" sz="1600" dirty="0">
                <a:latin typeface="Avenir Next Regular"/>
                <a:cs typeface="Avenir Next Regular"/>
              </a:rPr>
              <a:t>e incluye los servicios </a:t>
            </a:r>
            <a:r>
              <a:rPr lang="es-ES" sz="1600" dirty="0" smtClean="0">
                <a:latin typeface="Avenir Next Regular"/>
                <a:cs typeface="Avenir Next Regular"/>
              </a:rPr>
              <a:t>básicos</a:t>
            </a:r>
            <a:r>
              <a:rPr lang="es-ES" sz="1600" dirty="0">
                <a:latin typeface="Avenir Next Regular"/>
                <a:cs typeface="Avenir Next Regular"/>
              </a:rPr>
              <a:t>. 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Suplemento </a:t>
            </a:r>
            <a:r>
              <a:rPr lang="es-ES" sz="1600" dirty="0">
                <a:latin typeface="Avenir Next Regular"/>
                <a:cs typeface="Avenir Next Regular"/>
              </a:rPr>
              <a:t>voluntario: para cubrir cuidados considerados poco necesarios</a:t>
            </a:r>
            <a:r>
              <a:rPr lang="es-ES" sz="1600" dirty="0" smtClean="0">
                <a:latin typeface="Avenir Next Regular"/>
                <a:cs typeface="Avenir Next Regular"/>
              </a:rPr>
              <a:t>.</a:t>
            </a:r>
          </a:p>
          <a:p>
            <a:r>
              <a:rPr lang="es-ES" sz="2000" dirty="0">
                <a:latin typeface="Avenir Next Regular"/>
                <a:cs typeface="Avenir Next Regular"/>
              </a:rPr>
              <a:t>Financiamiento: el sistema se financia mediante una mezcla de impuestos sobre la renta y primas pagadas por el </a:t>
            </a:r>
            <a:r>
              <a:rPr lang="es-ES" sz="2000" dirty="0" smtClean="0">
                <a:latin typeface="Avenir Next Regular"/>
                <a:cs typeface="Avenir Next Regular"/>
              </a:rPr>
              <a:t>asegurado. </a:t>
            </a:r>
          </a:p>
          <a:p>
            <a:r>
              <a:rPr lang="es-ES" sz="2000" dirty="0">
                <a:latin typeface="Avenir Next Regular"/>
                <a:cs typeface="Avenir Next Regular"/>
              </a:rPr>
              <a:t>Las contribuciones se fijan y recaudan a nivel centralizado. </a:t>
            </a:r>
          </a:p>
          <a:p>
            <a:r>
              <a:rPr lang="es-ES" sz="2000" dirty="0">
                <a:latin typeface="Avenir Next Regular"/>
                <a:cs typeface="Avenir Next Regular"/>
              </a:rPr>
              <a:t>La prima media anual se sitúa alrededor de los $850.000. </a:t>
            </a:r>
          </a:p>
          <a:p>
            <a:endParaRPr lang="es-ES" sz="2000" dirty="0" smtClean="0">
              <a:latin typeface="Avenir Next Regular"/>
              <a:cs typeface="Avenir Next Regular"/>
            </a:endParaRPr>
          </a:p>
          <a:p>
            <a:endParaRPr lang="es-ES" sz="2000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851026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latin typeface="Avenir Next Regular"/>
                <a:cs typeface="Avenir Next Regular"/>
              </a:rPr>
              <a:t>EL SISTEMA DE SALUD HOLANDÉS</a:t>
            </a: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4512733"/>
          </a:xfrm>
        </p:spPr>
        <p:txBody>
          <a:bodyPr>
            <a:normAutofit/>
          </a:bodyPr>
          <a:lstStyle/>
          <a:p>
            <a:r>
              <a:rPr lang="es-ES" sz="2000" dirty="0" smtClean="0">
                <a:latin typeface="Avenir Next Regular"/>
                <a:cs typeface="Avenir Next Regular"/>
              </a:rPr>
              <a:t>El </a:t>
            </a:r>
            <a:r>
              <a:rPr lang="es-ES" sz="2000" dirty="0">
                <a:latin typeface="Avenir Next Regular"/>
                <a:cs typeface="Avenir Next Regular"/>
              </a:rPr>
              <a:t>gobierno paga las primas de los menores de 18 </a:t>
            </a:r>
            <a:r>
              <a:rPr lang="es-ES" sz="2000" dirty="0" smtClean="0">
                <a:latin typeface="Avenir Next Regular"/>
                <a:cs typeface="Avenir Next Regular"/>
              </a:rPr>
              <a:t>años </a:t>
            </a:r>
            <a:r>
              <a:rPr lang="es-ES" sz="2000" dirty="0">
                <a:latin typeface="Avenir Next Regular"/>
                <a:cs typeface="Avenir Next Regular"/>
              </a:rPr>
              <a:t>y </a:t>
            </a:r>
            <a:r>
              <a:rPr lang="es-ES" sz="2000" dirty="0" smtClean="0">
                <a:latin typeface="Avenir Next Regular"/>
                <a:cs typeface="Avenir Next Regular"/>
              </a:rPr>
              <a:t>subsidia </a:t>
            </a:r>
            <a:r>
              <a:rPr lang="es-ES" sz="2000" dirty="0">
                <a:latin typeface="Avenir Next Regular"/>
                <a:cs typeface="Avenir Next Regular"/>
              </a:rPr>
              <a:t>a adultos con primas que exceden de un 5% sus ingresos anuales. </a:t>
            </a:r>
            <a:endParaRPr lang="es-ES" sz="2000" dirty="0" smtClean="0">
              <a:latin typeface="Avenir Next Regular"/>
              <a:cs typeface="Avenir Next Regular"/>
            </a:endParaRPr>
          </a:p>
          <a:p>
            <a:r>
              <a:rPr lang="es-ES" sz="2000" dirty="0" smtClean="0">
                <a:latin typeface="Avenir Next Regular"/>
                <a:cs typeface="Avenir Next Regular"/>
              </a:rPr>
              <a:t>Los </a:t>
            </a:r>
            <a:r>
              <a:rPr lang="es-ES" sz="2000" dirty="0">
                <a:latin typeface="Avenir Next Regular"/>
                <a:cs typeface="Avenir Next Regular"/>
              </a:rPr>
              <a:t>ciudadanos pueden elegir aseguradora libremente y cambiar una vez al </a:t>
            </a:r>
            <a:r>
              <a:rPr lang="es-ES" sz="2000" dirty="0" smtClean="0">
                <a:latin typeface="Avenir Next Regular"/>
                <a:cs typeface="Avenir Next Regular"/>
              </a:rPr>
              <a:t>año</a:t>
            </a:r>
            <a:r>
              <a:rPr lang="es-ES" sz="2000" dirty="0">
                <a:latin typeface="Avenir Next Regular"/>
                <a:cs typeface="Avenir Next Regular"/>
              </a:rPr>
              <a:t>. </a:t>
            </a:r>
            <a:endParaRPr lang="es-ES" sz="2000" dirty="0" smtClean="0">
              <a:latin typeface="Avenir Next Regular"/>
              <a:cs typeface="Avenir Next Regular"/>
            </a:endParaRPr>
          </a:p>
          <a:p>
            <a:r>
              <a:rPr lang="es-ES" sz="2000" dirty="0" smtClean="0">
                <a:latin typeface="Avenir Next Regular"/>
                <a:cs typeface="Avenir Next Regular"/>
              </a:rPr>
              <a:t>Las aseguradoras no pueden rechazar la incorporación de las personas por el seguro básico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Las </a:t>
            </a:r>
            <a:r>
              <a:rPr lang="es-ES" sz="2000" dirty="0">
                <a:latin typeface="Avenir Next Regular"/>
                <a:cs typeface="Avenir Next Regular"/>
              </a:rPr>
              <a:t>aseguradoras deben contratar los servicios a </a:t>
            </a:r>
            <a:r>
              <a:rPr lang="es-ES" sz="2000" dirty="0" smtClean="0">
                <a:latin typeface="Avenir Next Regular"/>
                <a:cs typeface="Avenir Next Regular"/>
              </a:rPr>
              <a:t>médicos </a:t>
            </a:r>
            <a:r>
              <a:rPr lang="es-ES" sz="2000" dirty="0">
                <a:latin typeface="Avenir Next Regular"/>
                <a:cs typeface="Avenir Next Regular"/>
              </a:rPr>
              <a:t>y hospitales (que son </a:t>
            </a:r>
            <a:r>
              <a:rPr lang="es-ES" sz="2000" dirty="0" smtClean="0">
                <a:latin typeface="Avenir Next Regular"/>
                <a:cs typeface="Avenir Next Regular"/>
              </a:rPr>
              <a:t>básicamente </a:t>
            </a:r>
            <a:r>
              <a:rPr lang="es-ES" sz="2000" dirty="0">
                <a:latin typeface="Avenir Next Regular"/>
                <a:cs typeface="Avenir Next Regular"/>
              </a:rPr>
              <a:t>organizaciones privadas sin </a:t>
            </a:r>
            <a:r>
              <a:rPr lang="es-ES" sz="2000" dirty="0" smtClean="0">
                <a:latin typeface="Avenir Next Regular"/>
                <a:cs typeface="Avenir Next Regular"/>
              </a:rPr>
              <a:t>fines </a:t>
            </a:r>
            <a:r>
              <a:rPr lang="es-ES" sz="2000" dirty="0">
                <a:latin typeface="Avenir Next Regular"/>
                <a:cs typeface="Avenir Next Regular"/>
              </a:rPr>
              <a:t>de lucro)</a:t>
            </a:r>
            <a:r>
              <a:rPr lang="es-ES" sz="2000" dirty="0" smtClean="0">
                <a:latin typeface="Avenir Next Regular"/>
                <a:cs typeface="Avenir Next Regular"/>
              </a:rPr>
              <a:t>.</a:t>
            </a:r>
            <a:endParaRPr lang="es-ES" sz="2000" dirty="0">
              <a:latin typeface="Avenir Next Regular"/>
              <a:cs typeface="Avenir Next Regular"/>
            </a:endParaRPr>
          </a:p>
          <a:p>
            <a:r>
              <a:rPr lang="es-ES" sz="2000" dirty="0" smtClean="0">
                <a:latin typeface="Avenir Next Regular"/>
                <a:cs typeface="Avenir Next Regular"/>
              </a:rPr>
              <a:t>Están </a:t>
            </a:r>
            <a:r>
              <a:rPr lang="es-ES" sz="2000" dirty="0">
                <a:latin typeface="Avenir Next Regular"/>
                <a:cs typeface="Avenir Next Regular"/>
              </a:rPr>
              <a:t>exentos de copago </a:t>
            </a:r>
            <a:r>
              <a:rPr lang="es-ES" sz="2000" dirty="0" smtClean="0">
                <a:latin typeface="Avenir Next Regular"/>
                <a:cs typeface="Avenir Next Regular"/>
              </a:rPr>
              <a:t>la Atención </a:t>
            </a:r>
            <a:r>
              <a:rPr lang="es-ES" sz="2000" dirty="0">
                <a:latin typeface="Avenir Next Regular"/>
                <a:cs typeface="Avenir Next Regular"/>
              </a:rPr>
              <a:t>Primaria y los cuidados durante el embarazo. </a:t>
            </a:r>
            <a:endParaRPr lang="es-ES" sz="2000" dirty="0" smtClean="0">
              <a:latin typeface="Avenir Next Regular"/>
              <a:cs typeface="Avenir Next Regular"/>
            </a:endParaRPr>
          </a:p>
          <a:p>
            <a:r>
              <a:rPr lang="es-ES" sz="2000" dirty="0" smtClean="0">
                <a:latin typeface="Avenir Next Regular"/>
                <a:cs typeface="Avenir Next Regular"/>
              </a:rPr>
              <a:t>La mayoría </a:t>
            </a:r>
            <a:r>
              <a:rPr lang="es-ES" sz="2000" dirty="0">
                <a:latin typeface="Avenir Next Regular"/>
                <a:cs typeface="Avenir Next Regular"/>
              </a:rPr>
              <a:t>de los ciudadanos tienen seguros privados para cubrir gastos no cubiertos por los seguros </a:t>
            </a:r>
            <a:r>
              <a:rPr lang="es-ES" sz="2000" dirty="0" smtClean="0">
                <a:latin typeface="Avenir Next Regular"/>
                <a:cs typeface="Avenir Next Regular"/>
              </a:rPr>
              <a:t>básicos</a:t>
            </a:r>
            <a:r>
              <a:rPr lang="es-ES" sz="2000" dirty="0">
                <a:latin typeface="Avenir Next Regular"/>
                <a:cs typeface="Avenir Next Regular"/>
              </a:rPr>
              <a:t>.</a:t>
            </a:r>
            <a:endParaRPr lang="es-ES" sz="2000" dirty="0" smtClean="0">
              <a:latin typeface="Avenir Next Regular"/>
              <a:cs typeface="Avenir Next Regular"/>
            </a:endParaRPr>
          </a:p>
          <a:p>
            <a:endParaRPr lang="es-ES" sz="2000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606540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 smtClean="0">
                <a:latin typeface="Avenir Next Regular"/>
                <a:cs typeface="Avenir Next Regular"/>
              </a:rPr>
              <a:t>MÉXICO</a:t>
            </a:r>
            <a:endParaRPr lang="es-ES" sz="2400" b="1" dirty="0">
              <a:latin typeface="Avenir Next Regular"/>
              <a:cs typeface="Avenir Next Regular"/>
            </a:endParaRP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1653123"/>
            <a:ext cx="8229600" cy="4104209"/>
          </a:xfrm>
        </p:spPr>
        <p:txBody>
          <a:bodyPr>
            <a:normAutofit/>
          </a:bodyPr>
          <a:lstStyle/>
          <a:p>
            <a:r>
              <a:rPr lang="es-ES" sz="2000" dirty="0">
                <a:latin typeface="Avenir Next Regular"/>
                <a:cs typeface="Avenir Next Regular"/>
              </a:rPr>
              <a:t>La constitución mexicana se publicó el año 1917</a:t>
            </a:r>
            <a:r>
              <a:rPr lang="es-ES" sz="2000" dirty="0" smtClean="0">
                <a:latin typeface="Avenir Next Regular"/>
                <a:cs typeface="Avenir Next Regular"/>
              </a:rPr>
              <a:t>.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Toda </a:t>
            </a:r>
            <a:r>
              <a:rPr lang="es-ES" sz="2000" dirty="0">
                <a:latin typeface="Avenir Next Regular"/>
                <a:cs typeface="Avenir Next Regular"/>
              </a:rPr>
              <a:t>persona tiene derecho a la protección de la salud. La Ley definirá las bases y modalidades para el acceso a los servicios de salud y establecerá la concurrencia de la Federación y las entidades federativas en materia de salubridad </a:t>
            </a:r>
            <a:r>
              <a:rPr lang="es-ES" sz="2000" dirty="0" smtClean="0">
                <a:latin typeface="Avenir Next Regular"/>
                <a:cs typeface="Avenir Next Regular"/>
              </a:rPr>
              <a:t>general.</a:t>
            </a:r>
          </a:p>
          <a:p>
            <a:r>
              <a:rPr lang="es-ES" sz="2000" dirty="0">
                <a:latin typeface="Avenir Next Regular"/>
                <a:cs typeface="Avenir Next Regular"/>
              </a:rPr>
              <a:t>La seguridad social se organizará conforme a las siguientes bases mínimas: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Cubrirá </a:t>
            </a:r>
            <a:r>
              <a:rPr lang="es-ES" sz="1600" dirty="0">
                <a:latin typeface="Avenir Next Regular"/>
                <a:cs typeface="Avenir Next Regular"/>
              </a:rPr>
              <a:t>los accidentes y enfermedades profesionales; las enfermedades no profesionales y maternidad; y la jubilación, la invalidez, vejez y muerte.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En </a:t>
            </a:r>
            <a:r>
              <a:rPr lang="es-ES" sz="1600" dirty="0">
                <a:latin typeface="Avenir Next Regular"/>
                <a:cs typeface="Avenir Next Regular"/>
              </a:rPr>
              <a:t>caso de accidente o enfermedad, se conservará el derecho al trabajo por el tiempo que determine la ley.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Los </a:t>
            </a:r>
            <a:r>
              <a:rPr lang="es-ES" sz="1600" dirty="0">
                <a:latin typeface="Avenir Next Regular"/>
                <a:cs typeface="Avenir Next Regular"/>
              </a:rPr>
              <a:t>familiares de los trabajadores tendrán derecho a asistencia médica y medicinas, en los casos y en la proporción que determine la ley.</a:t>
            </a:r>
          </a:p>
          <a:p>
            <a:endParaRPr lang="es-ES" sz="2000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2505142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latin typeface="Avenir Next Regular"/>
                <a:cs typeface="Avenir Next Regular"/>
              </a:rPr>
              <a:t>SISTEMA DE SALUD MEXICANO</a:t>
            </a: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s-ES" sz="2000" dirty="0" smtClean="0">
                <a:latin typeface="Avenir Next Regular"/>
                <a:cs typeface="Avenir Next Regular"/>
              </a:rPr>
              <a:t>Es complejo y fragmentado: público y privado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Dentro </a:t>
            </a:r>
            <a:r>
              <a:rPr lang="es-ES" sz="2000" dirty="0">
                <a:latin typeface="Avenir Next Regular"/>
                <a:cs typeface="Avenir Next Regular"/>
              </a:rPr>
              <a:t>del sector público se </a:t>
            </a:r>
            <a:r>
              <a:rPr lang="es-ES" sz="2000" dirty="0" smtClean="0">
                <a:latin typeface="Avenir Next Regular"/>
                <a:cs typeface="Avenir Next Regular"/>
              </a:rPr>
              <a:t>encuentran: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Instituto Mexicano </a:t>
            </a:r>
            <a:r>
              <a:rPr lang="es-ES" sz="1600" dirty="0">
                <a:latin typeface="Avenir Next Regular"/>
                <a:cs typeface="Avenir Next Regular"/>
              </a:rPr>
              <a:t>del Seguro Social (</a:t>
            </a:r>
            <a:r>
              <a:rPr lang="es-ES" sz="1600" dirty="0" smtClean="0">
                <a:latin typeface="Avenir Next Regular"/>
                <a:cs typeface="Avenir Next Regular"/>
              </a:rPr>
              <a:t>IMSS) 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Instituto </a:t>
            </a:r>
            <a:r>
              <a:rPr lang="es-ES" sz="1600" dirty="0">
                <a:latin typeface="Avenir Next Regular"/>
                <a:cs typeface="Avenir Next Regular"/>
              </a:rPr>
              <a:t>de </a:t>
            </a:r>
            <a:r>
              <a:rPr lang="es-ES" sz="1600" dirty="0" smtClean="0">
                <a:latin typeface="Avenir Next Regular"/>
                <a:cs typeface="Avenir Next Regular"/>
              </a:rPr>
              <a:t>Seguridad y </a:t>
            </a:r>
            <a:r>
              <a:rPr lang="es-ES" sz="1600" dirty="0">
                <a:latin typeface="Avenir Next Regular"/>
                <a:cs typeface="Avenir Next Regular"/>
              </a:rPr>
              <a:t>Servicios Sociales de los Trabajadores del </a:t>
            </a:r>
            <a:r>
              <a:rPr lang="es-ES" sz="1600" dirty="0" smtClean="0">
                <a:latin typeface="Avenir Next Regular"/>
                <a:cs typeface="Avenir Next Regular"/>
              </a:rPr>
              <a:t>Estado (</a:t>
            </a:r>
            <a:r>
              <a:rPr lang="es-ES" sz="1600" dirty="0">
                <a:latin typeface="Avenir Next Regular"/>
                <a:cs typeface="Avenir Next Regular"/>
              </a:rPr>
              <a:t>ISSSTE</a:t>
            </a:r>
            <a:r>
              <a:rPr lang="es-ES" sz="1600" dirty="0" smtClean="0">
                <a:latin typeface="Avenir Next Regular"/>
                <a:cs typeface="Avenir Next Regular"/>
              </a:rPr>
              <a:t>)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Petróleos Mexicanos (PEMEX)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Secretaría de la </a:t>
            </a:r>
            <a:r>
              <a:rPr lang="es-ES" sz="1600" dirty="0">
                <a:latin typeface="Avenir Next Regular"/>
                <a:cs typeface="Avenir Next Regular"/>
              </a:rPr>
              <a:t>Defensa (SEDENA</a:t>
            </a:r>
            <a:r>
              <a:rPr lang="es-ES" sz="1600" dirty="0" smtClean="0">
                <a:latin typeface="Avenir Next Regular"/>
                <a:cs typeface="Avenir Next Regular"/>
              </a:rPr>
              <a:t>)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Secretaría </a:t>
            </a:r>
            <a:r>
              <a:rPr lang="es-ES" sz="1600" dirty="0">
                <a:latin typeface="Avenir Next Regular"/>
                <a:cs typeface="Avenir Next Regular"/>
              </a:rPr>
              <a:t>de Marina (SEMAR)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Secretaría </a:t>
            </a:r>
            <a:r>
              <a:rPr lang="es-ES" sz="1600" dirty="0">
                <a:latin typeface="Avenir Next Regular"/>
                <a:cs typeface="Avenir Next Regular"/>
              </a:rPr>
              <a:t>de </a:t>
            </a:r>
            <a:r>
              <a:rPr lang="es-ES" sz="1600" dirty="0" smtClean="0">
                <a:latin typeface="Avenir Next Regular"/>
                <a:cs typeface="Avenir Next Regular"/>
              </a:rPr>
              <a:t>Salud (</a:t>
            </a:r>
            <a:r>
              <a:rPr lang="es-ES" sz="1600" dirty="0" err="1">
                <a:latin typeface="Avenir Next Regular"/>
                <a:cs typeface="Avenir Next Regular"/>
              </a:rPr>
              <a:t>SSa</a:t>
            </a:r>
            <a:r>
              <a:rPr lang="es-ES" sz="1600" dirty="0" smtClean="0">
                <a:latin typeface="Avenir Next Regular"/>
                <a:cs typeface="Avenir Next Regular"/>
              </a:rPr>
              <a:t>)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Servicios </a:t>
            </a:r>
            <a:r>
              <a:rPr lang="es-ES" sz="1600" dirty="0">
                <a:latin typeface="Avenir Next Regular"/>
                <a:cs typeface="Avenir Next Regular"/>
              </a:rPr>
              <a:t>Estatales de Salud (SESA</a:t>
            </a:r>
            <a:r>
              <a:rPr lang="es-ES" sz="1600" dirty="0" smtClean="0">
                <a:latin typeface="Avenir Next Regular"/>
                <a:cs typeface="Avenir Next Regular"/>
              </a:rPr>
              <a:t>)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Programa IMSS</a:t>
            </a:r>
            <a:r>
              <a:rPr lang="es-ES" sz="1600" dirty="0">
                <a:latin typeface="Avenir Next Regular"/>
                <a:cs typeface="Avenir Next Regular"/>
              </a:rPr>
              <a:t>-Oportunidades (IMSS-O</a:t>
            </a:r>
            <a:r>
              <a:rPr lang="es-ES" sz="1600" dirty="0" smtClean="0">
                <a:latin typeface="Avenir Next Regular"/>
                <a:cs typeface="Avenir Next Regular"/>
              </a:rPr>
              <a:t>)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Seguro </a:t>
            </a:r>
            <a:r>
              <a:rPr lang="es-ES" sz="1600" dirty="0">
                <a:latin typeface="Avenir Next Regular"/>
                <a:cs typeface="Avenir Next Regular"/>
              </a:rPr>
              <a:t>Popular de </a:t>
            </a:r>
            <a:r>
              <a:rPr lang="es-ES" sz="1600" dirty="0" smtClean="0">
                <a:latin typeface="Avenir Next Regular"/>
                <a:cs typeface="Avenir Next Regular"/>
              </a:rPr>
              <a:t>Salud (</a:t>
            </a:r>
            <a:r>
              <a:rPr lang="es-ES" sz="1600" dirty="0">
                <a:latin typeface="Avenir Next Regular"/>
                <a:cs typeface="Avenir Next Regular"/>
              </a:rPr>
              <a:t>SPS)</a:t>
            </a:r>
            <a:r>
              <a:rPr lang="es-ES" sz="1600" dirty="0" smtClean="0">
                <a:latin typeface="Avenir Next Regular"/>
                <a:cs typeface="Avenir Next Regular"/>
              </a:rPr>
              <a:t>]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El </a:t>
            </a:r>
            <a:r>
              <a:rPr lang="es-ES" sz="2000" dirty="0">
                <a:latin typeface="Avenir Next Regular"/>
                <a:cs typeface="Avenir Next Regular"/>
              </a:rPr>
              <a:t>sector privado comprende a las compañías </a:t>
            </a:r>
            <a:r>
              <a:rPr lang="es-ES" sz="2000" dirty="0" smtClean="0">
                <a:latin typeface="Avenir Next Regular"/>
                <a:cs typeface="Avenir Next Regular"/>
              </a:rPr>
              <a:t>aseguradoras y </a:t>
            </a:r>
            <a:r>
              <a:rPr lang="es-ES" sz="2000" dirty="0">
                <a:latin typeface="Avenir Next Regular"/>
                <a:cs typeface="Avenir Next Regular"/>
              </a:rPr>
              <a:t>los prestadores de servicios que trabajan </a:t>
            </a:r>
            <a:r>
              <a:rPr lang="es-ES" sz="2000" dirty="0" smtClean="0">
                <a:latin typeface="Avenir Next Regular"/>
                <a:cs typeface="Avenir Next Regular"/>
              </a:rPr>
              <a:t>en consultorios</a:t>
            </a:r>
            <a:r>
              <a:rPr lang="es-ES" sz="2000" dirty="0">
                <a:latin typeface="Avenir Next Regular"/>
                <a:cs typeface="Avenir Next Regular"/>
              </a:rPr>
              <a:t>, clínicas y hospitales privados, incluyendo </a:t>
            </a:r>
            <a:r>
              <a:rPr lang="es-ES" sz="2000" dirty="0" smtClean="0">
                <a:latin typeface="Avenir Next Regular"/>
                <a:cs typeface="Avenir Next Regular"/>
              </a:rPr>
              <a:t>a los </a:t>
            </a:r>
            <a:r>
              <a:rPr lang="es-ES" sz="2000" dirty="0">
                <a:latin typeface="Avenir Next Regular"/>
                <a:cs typeface="Avenir Next Regular"/>
              </a:rPr>
              <a:t>prestadores de servicios de medicina alternativa</a:t>
            </a:r>
            <a:endParaRPr lang="es-ES" sz="2000" dirty="0" smtClean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337743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latin typeface="Avenir Next Regular"/>
                <a:cs typeface="Avenir Next Regular"/>
              </a:rPr>
              <a:t>SISTEMA DE SALUD MEXICANO</a:t>
            </a: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s-ES" sz="2000" dirty="0">
                <a:latin typeface="Avenir Next Regular"/>
                <a:cs typeface="Avenir Next Regular"/>
              </a:rPr>
              <a:t>Cada subsistema ofrece diferentes niveles de </a:t>
            </a:r>
            <a:r>
              <a:rPr lang="es-ES" sz="2000" dirty="0" smtClean="0">
                <a:latin typeface="Avenir Next Regular"/>
                <a:cs typeface="Avenir Next Regular"/>
              </a:rPr>
              <a:t>atención, </a:t>
            </a:r>
            <a:r>
              <a:rPr lang="es-ES" sz="2000" dirty="0">
                <a:latin typeface="Avenir Next Regular"/>
                <a:cs typeface="Avenir Next Regular"/>
              </a:rPr>
              <a:t>a precios distintos, con diferentes resultados. </a:t>
            </a:r>
            <a:endParaRPr lang="es-ES" sz="2000" dirty="0" smtClean="0">
              <a:latin typeface="Avenir Next Regular"/>
              <a:cs typeface="Avenir Next Regular"/>
            </a:endParaRPr>
          </a:p>
          <a:p>
            <a:r>
              <a:rPr lang="es-ES" sz="2000" dirty="0" smtClean="0">
                <a:latin typeface="Avenir Next Regular"/>
                <a:cs typeface="Avenir Next Regular"/>
              </a:rPr>
              <a:t>El </a:t>
            </a:r>
            <a:r>
              <a:rPr lang="es-ES" sz="2000" dirty="0">
                <a:latin typeface="Avenir Next Regular"/>
                <a:cs typeface="Avenir Next Regular"/>
              </a:rPr>
              <a:t>acceso a cada subsistema está determinado por la </a:t>
            </a:r>
            <a:r>
              <a:rPr lang="es-ES" sz="2000" dirty="0" smtClean="0">
                <a:latin typeface="Avenir Next Regular"/>
                <a:cs typeface="Avenir Next Regular"/>
              </a:rPr>
              <a:t>condición </a:t>
            </a:r>
            <a:r>
              <a:rPr lang="es-ES" sz="2000" dirty="0">
                <a:latin typeface="Avenir Next Regular"/>
                <a:cs typeface="Avenir Next Regular"/>
              </a:rPr>
              <a:t>laboral. </a:t>
            </a:r>
            <a:endParaRPr lang="es-ES" sz="2000" dirty="0" smtClean="0">
              <a:latin typeface="Avenir Next Regular"/>
              <a:cs typeface="Avenir Next Regular"/>
            </a:endParaRPr>
          </a:p>
          <a:p>
            <a:r>
              <a:rPr lang="es-ES" sz="2000" dirty="0" smtClean="0">
                <a:latin typeface="Avenir Next Regular"/>
                <a:cs typeface="Avenir Next Regular"/>
              </a:rPr>
              <a:t>Los </a:t>
            </a:r>
            <a:r>
              <a:rPr lang="es-ES" sz="2000" dirty="0">
                <a:latin typeface="Avenir Next Regular"/>
                <a:cs typeface="Avenir Next Regular"/>
              </a:rPr>
              <a:t>individuos asalariados en el sector privado (y sus familias) </a:t>
            </a:r>
            <a:r>
              <a:rPr lang="es-ES" sz="2000" dirty="0" smtClean="0">
                <a:latin typeface="Avenir Next Regular"/>
                <a:cs typeface="Avenir Next Regular"/>
              </a:rPr>
              <a:t>está </a:t>
            </a:r>
            <a:r>
              <a:rPr lang="es-ES" sz="2000" dirty="0">
                <a:latin typeface="Avenir Next Regular"/>
                <a:cs typeface="Avenir Next Regular"/>
              </a:rPr>
              <a:t>afiliados a un paquete de beneficios y a un conjunto de prestadores que pertenecen al Instituto Mexicano del Seguro Social (IMSS). </a:t>
            </a:r>
            <a:endParaRPr lang="es-ES" sz="2000" dirty="0" smtClean="0">
              <a:latin typeface="Avenir Next Regular"/>
              <a:cs typeface="Avenir Next Regular"/>
            </a:endParaRPr>
          </a:p>
          <a:p>
            <a:r>
              <a:rPr lang="es-ES" sz="2000" dirty="0" smtClean="0">
                <a:latin typeface="Avenir Next Regular"/>
                <a:cs typeface="Avenir Next Regular"/>
              </a:rPr>
              <a:t>Si </a:t>
            </a:r>
            <a:r>
              <a:rPr lang="es-ES" sz="2000" dirty="0">
                <a:latin typeface="Avenir Next Regular"/>
                <a:cs typeface="Avenir Next Regular"/>
              </a:rPr>
              <a:t>pierden su empleo, entonces </a:t>
            </a:r>
            <a:r>
              <a:rPr lang="es-ES" sz="2000" dirty="0" smtClean="0">
                <a:latin typeface="Avenir Next Regular"/>
                <a:cs typeface="Avenir Next Regular"/>
              </a:rPr>
              <a:t>tendrán </a:t>
            </a:r>
            <a:r>
              <a:rPr lang="es-ES" sz="2000" dirty="0">
                <a:latin typeface="Avenir Next Regular"/>
                <a:cs typeface="Avenir Next Regular"/>
              </a:rPr>
              <a:t>que afiliarse al Seguro Popular, con un paquete diferente y un grupo de prestadores distinto. </a:t>
            </a:r>
            <a:endParaRPr lang="es-ES" sz="2000" dirty="0" smtClean="0">
              <a:latin typeface="Avenir Next Regular"/>
              <a:cs typeface="Avenir Next Regular"/>
            </a:endParaRPr>
          </a:p>
          <a:p>
            <a:r>
              <a:rPr lang="es-ES" sz="2000" dirty="0" smtClean="0">
                <a:latin typeface="Avenir Next Regular"/>
                <a:cs typeface="Avenir Next Regular"/>
              </a:rPr>
              <a:t>Si después </a:t>
            </a:r>
            <a:r>
              <a:rPr lang="es-ES" sz="2000" dirty="0">
                <a:latin typeface="Avenir Next Regular"/>
                <a:cs typeface="Avenir Next Regular"/>
              </a:rPr>
              <a:t>encuentran trabajo en el gobierno federal, entonces </a:t>
            </a:r>
            <a:r>
              <a:rPr lang="es-ES" sz="2000" dirty="0" smtClean="0">
                <a:latin typeface="Avenir Next Regular"/>
                <a:cs typeface="Avenir Next Regular"/>
              </a:rPr>
              <a:t>serán </a:t>
            </a:r>
            <a:r>
              <a:rPr lang="es-ES" sz="2000" dirty="0">
                <a:latin typeface="Avenir Next Regular"/>
                <a:cs typeface="Avenir Next Regular"/>
              </a:rPr>
              <a:t>afiliados a un paquete diferente y prestadores diferentes pertenecientes al Instituto de Seguridad y Servicios Sociales para los Trabajadores del Estado (ISSSTE). </a:t>
            </a:r>
          </a:p>
        </p:txBody>
      </p:sp>
    </p:spTree>
    <p:extLst>
      <p:ext uri="{BB962C8B-B14F-4D97-AF65-F5344CB8AC3E}">
        <p14:creationId xmlns:p14="http://schemas.microsoft.com/office/powerpoint/2010/main" val="2990131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 smtClean="0">
                <a:latin typeface="Avenir Next Regular"/>
                <a:cs typeface="Avenir Next Regular"/>
              </a:rPr>
              <a:t>CÓMO SEGUIMOS?</a:t>
            </a:r>
            <a:endParaRPr lang="es-ES" sz="2400" b="1" dirty="0">
              <a:latin typeface="Avenir Next Regular"/>
              <a:cs typeface="Avenir Next Regular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000" dirty="0">
                <a:latin typeface="Avenir Next Regular"/>
                <a:cs typeface="Avenir Next Regular"/>
              </a:rPr>
              <a:t>El </a:t>
            </a:r>
            <a:r>
              <a:rPr lang="es-ES" sz="2000" b="1" u="sng" dirty="0">
                <a:latin typeface="Avenir Next Regular"/>
                <a:cs typeface="Avenir Next Regular"/>
              </a:rPr>
              <a:t>debate constitucional </a:t>
            </a:r>
            <a:r>
              <a:rPr lang="es-ES" sz="2000" dirty="0">
                <a:latin typeface="Avenir Next Regular"/>
                <a:cs typeface="Avenir Next Regular"/>
              </a:rPr>
              <a:t>debiera contener </a:t>
            </a:r>
            <a:r>
              <a:rPr lang="es-ES" sz="2000" dirty="0">
                <a:latin typeface="Avenir Next Regular"/>
                <a:cs typeface="Avenir Next Regular"/>
              </a:rPr>
              <a:t>todas las posibilidades que nos permitan responder estas preguntas fundamentales: </a:t>
            </a:r>
            <a:endParaRPr lang="es-ES" sz="2000" dirty="0" smtClean="0">
              <a:latin typeface="Avenir Next Regular"/>
              <a:cs typeface="Avenir Next Regular"/>
            </a:endParaRP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cómo </a:t>
            </a:r>
            <a:r>
              <a:rPr lang="es-ES" sz="1600" dirty="0">
                <a:latin typeface="Avenir Next Regular"/>
                <a:cs typeface="Avenir Next Regular"/>
              </a:rPr>
              <a:t>garantizar efectivamente los derechos de todos sus ciudadanos, en especial de los más pobres y vulnerables; </a:t>
            </a:r>
            <a:endParaRPr lang="es-ES" sz="1600" dirty="0" smtClean="0">
              <a:latin typeface="Avenir Next Regular"/>
              <a:cs typeface="Avenir Next Regular"/>
            </a:endParaRP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cómo </a:t>
            </a:r>
            <a:r>
              <a:rPr lang="es-ES" sz="1600" dirty="0">
                <a:latin typeface="Avenir Next Regular"/>
                <a:cs typeface="Avenir Next Regular"/>
              </a:rPr>
              <a:t>promover la salud y sus deberes tanto en lo colectivo e individual, en equilibrio con la libertades personales; </a:t>
            </a:r>
            <a:endParaRPr lang="es-ES" sz="1600" dirty="0" smtClean="0">
              <a:latin typeface="Avenir Next Regular"/>
              <a:cs typeface="Avenir Next Regular"/>
            </a:endParaRP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así </a:t>
            </a:r>
            <a:r>
              <a:rPr lang="es-ES" sz="1600" dirty="0">
                <a:latin typeface="Avenir Next Regular"/>
                <a:cs typeface="Avenir Next Regular"/>
              </a:rPr>
              <a:t>como de definir si nos hace sentido cuáles pueden ser las opciones de colaboración público y privada; </a:t>
            </a:r>
            <a:endParaRPr lang="es-ES" sz="1600" dirty="0" smtClean="0">
              <a:latin typeface="Avenir Next Regular"/>
              <a:cs typeface="Avenir Next Regular"/>
            </a:endParaRP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cómo </a:t>
            </a:r>
            <a:r>
              <a:rPr lang="es-ES" sz="1600" dirty="0">
                <a:latin typeface="Avenir Next Regular"/>
                <a:cs typeface="Avenir Next Regular"/>
              </a:rPr>
              <a:t>se incentiva la calidad, eficiencia y costo-efectividad de los diferentes servicios de salud, en particular con una regulación que estimule la transparencia y competencia de los actores privados.</a:t>
            </a:r>
          </a:p>
          <a:p>
            <a:r>
              <a:rPr lang="es-ES" sz="2000" dirty="0">
                <a:latin typeface="Avenir Next Regular"/>
                <a:cs typeface="Avenir Next Regular"/>
              </a:rPr>
              <a:t>Todo ello con el fin último de lograr que los que aquí vivimos tengamos una mejor salud y, en definitiva, una mejor calidad de vida.</a:t>
            </a:r>
          </a:p>
        </p:txBody>
      </p:sp>
    </p:spTree>
    <p:extLst>
      <p:ext uri="{BB962C8B-B14F-4D97-AF65-F5344CB8AC3E}">
        <p14:creationId xmlns:p14="http://schemas.microsoft.com/office/powerpoint/2010/main" val="2704095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4"/>
          <p:cNvSpPr txBox="1">
            <a:spLocks/>
          </p:cNvSpPr>
          <p:nvPr/>
        </p:nvSpPr>
        <p:spPr>
          <a:xfrm>
            <a:off x="685800" y="3993865"/>
            <a:ext cx="4470288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i="1" smtClean="0"/>
              <a:t>Ulises Nancuante Almonacid</a:t>
            </a:r>
          </a:p>
          <a:p>
            <a:r>
              <a:rPr lang="es-ES" sz="1600" i="1" smtClean="0"/>
              <a:t>Académico Instituto de Salud Pública </a:t>
            </a:r>
          </a:p>
          <a:p>
            <a:r>
              <a:rPr lang="es-ES" sz="1600" i="1" smtClean="0"/>
              <a:t>Universidad Andrés Bello</a:t>
            </a:r>
          </a:p>
          <a:p>
            <a:r>
              <a:rPr lang="es-ES" sz="1600" i="1" smtClean="0"/>
              <a:t>Mayo, 2016</a:t>
            </a:r>
          </a:p>
          <a:p>
            <a:endParaRPr lang="es-ES" sz="2000" dirty="0"/>
          </a:p>
        </p:txBody>
      </p:sp>
      <p:pic>
        <p:nvPicPr>
          <p:cNvPr id="5" name="Imagen 4" descr="logo_ISPAB_versiones-0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562" y="722245"/>
            <a:ext cx="2727853" cy="1274643"/>
          </a:xfrm>
          <a:prstGeom prst="rect">
            <a:avLst/>
          </a:prstGeom>
        </p:spPr>
      </p:pic>
      <p:sp>
        <p:nvSpPr>
          <p:cNvPr id="6" name="Título 2"/>
          <p:cNvSpPr txBox="1">
            <a:spLocks/>
          </p:cNvSpPr>
          <p:nvPr/>
        </p:nvSpPr>
        <p:spPr>
          <a:xfrm>
            <a:off x="685800" y="1371600"/>
            <a:ext cx="4337462" cy="19272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b="1" smtClean="0">
                <a:latin typeface="Avenir Next Regular"/>
                <a:cs typeface="Avenir Next Regular"/>
              </a:rPr>
              <a:t>EL DERECHO A LA SALUD EN LA CONSTITUCIÓN DE ALGUNOS PAÍSES</a:t>
            </a:r>
            <a:endParaRPr lang="es-ES" sz="2400" b="1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3562" y="1996888"/>
            <a:ext cx="3179396" cy="11684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7044" y="3454400"/>
            <a:ext cx="2043655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92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 smtClean="0">
                <a:latin typeface="Avenir Next Regular"/>
                <a:cs typeface="Avenir Next Regular"/>
              </a:rPr>
              <a:t>LA DE 1925</a:t>
            </a:r>
            <a:endParaRPr lang="es-ES" sz="2400" b="1" dirty="0">
              <a:latin typeface="Avenir Next Regular"/>
              <a:cs typeface="Avenir Next Regular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Bef>
                <a:spcPts val="456"/>
              </a:spcBef>
              <a:spcAft>
                <a:spcPts val="600"/>
              </a:spcAft>
            </a:pPr>
            <a:r>
              <a:rPr lang="es-ES" sz="2000" dirty="0">
                <a:latin typeface="Avenir Next Regular"/>
                <a:cs typeface="Avenir Next Regular"/>
              </a:rPr>
              <a:t>ART. 10. Asimismo, la Constitución asegura a todos los habitantes de la República</a:t>
            </a:r>
            <a:r>
              <a:rPr lang="es-ES" sz="2000" dirty="0" smtClean="0">
                <a:latin typeface="Avenir Next Regular"/>
                <a:cs typeface="Avenir Next Regular"/>
              </a:rPr>
              <a:t>:</a:t>
            </a:r>
          </a:p>
          <a:p>
            <a:pPr marL="0" indent="0">
              <a:spcBef>
                <a:spcPts val="456"/>
              </a:spcBef>
              <a:spcAft>
                <a:spcPts val="600"/>
              </a:spcAft>
              <a:buNone/>
            </a:pPr>
            <a:r>
              <a:rPr lang="es-ES" sz="2000" dirty="0" smtClean="0">
                <a:latin typeface="Avenir Next Regular"/>
                <a:cs typeface="Avenir Next Regular"/>
              </a:rPr>
              <a:t>16º </a:t>
            </a:r>
            <a:r>
              <a:rPr lang="es-ES" sz="2000" dirty="0">
                <a:latin typeface="Avenir Next Regular"/>
                <a:cs typeface="Avenir Next Regular"/>
              </a:rPr>
              <a:t>El derecho a la seguridad social.</a:t>
            </a:r>
          </a:p>
          <a:p>
            <a:pPr marL="0" indent="0">
              <a:spcBef>
                <a:spcPts val="456"/>
              </a:spcBef>
              <a:spcAft>
                <a:spcPts val="600"/>
              </a:spcAft>
              <a:buNone/>
            </a:pPr>
            <a:r>
              <a:rPr lang="es-ES" sz="2000" u="sng" dirty="0" smtClean="0">
                <a:latin typeface="Avenir Next Regular"/>
                <a:cs typeface="Avenir Next Regular"/>
              </a:rPr>
              <a:t>El </a:t>
            </a:r>
            <a:r>
              <a:rPr lang="es-ES" sz="2000" u="sng" dirty="0">
                <a:latin typeface="Avenir Next Regular"/>
                <a:cs typeface="Avenir Next Regular"/>
              </a:rPr>
              <a:t>Estado adoptará todas las medidas que tiendan a la satisfacción de los derechos sociales</a:t>
            </a:r>
            <a:r>
              <a:rPr lang="es-ES" sz="2000" dirty="0">
                <a:latin typeface="Avenir Next Regular"/>
                <a:cs typeface="Avenir Next Regular"/>
              </a:rPr>
              <a:t>, económicos y culturales necesarios para el libre desenvolvimiento de la personalidad y de la dignidad humanas, para la protección integral de la colectividad y para propender a una equitativa redistribución de la renta </a:t>
            </a:r>
            <a:r>
              <a:rPr lang="es-ES" sz="2000" dirty="0" smtClean="0">
                <a:latin typeface="Avenir Next Regular"/>
                <a:cs typeface="Avenir Next Regular"/>
              </a:rPr>
              <a:t>nacional.</a:t>
            </a:r>
          </a:p>
          <a:p>
            <a:pPr marL="0" indent="0">
              <a:spcBef>
                <a:spcPts val="456"/>
              </a:spcBef>
              <a:spcAft>
                <a:spcPts val="600"/>
              </a:spcAft>
              <a:buNone/>
            </a:pPr>
            <a:r>
              <a:rPr lang="es-ES" sz="2000" u="sng" dirty="0" smtClean="0">
                <a:latin typeface="Avenir Next Regular"/>
                <a:cs typeface="Avenir Next Regular"/>
              </a:rPr>
              <a:t>La </a:t>
            </a:r>
            <a:r>
              <a:rPr lang="es-ES" sz="2000" u="sng" dirty="0">
                <a:latin typeface="Avenir Next Regular"/>
                <a:cs typeface="Avenir Next Regular"/>
              </a:rPr>
              <a:t>ley deberá cubrir, especialmente</a:t>
            </a:r>
            <a:r>
              <a:rPr lang="es-ES" sz="2000" dirty="0">
                <a:latin typeface="Avenir Next Regular"/>
                <a:cs typeface="Avenir Next Regular"/>
              </a:rPr>
              <a:t>, los riesgos de pérdida, suspensión o disminución involuntaria de la capacidad del trabajo individual, muerte del jefe de familia o de cesantía involuntaria, así como </a:t>
            </a:r>
            <a:r>
              <a:rPr lang="es-ES" sz="2000" u="sng" dirty="0">
                <a:latin typeface="Avenir Next Regular"/>
                <a:cs typeface="Avenir Next Regular"/>
              </a:rPr>
              <a:t>el derecho a la atención médica, preventiva, curativa y de rehabilitación en caso de accidente, enfermedad o maternidad</a:t>
            </a:r>
            <a:r>
              <a:rPr lang="es-ES" sz="2000" dirty="0">
                <a:latin typeface="Avenir Next Regular"/>
                <a:cs typeface="Avenir Next Regular"/>
              </a:rPr>
              <a:t> y el derecho a prestaciones familiares a los jefes de hogares.</a:t>
            </a:r>
          </a:p>
          <a:p>
            <a:pPr marL="0" indent="0">
              <a:spcBef>
                <a:spcPts val="456"/>
              </a:spcBef>
              <a:spcAft>
                <a:spcPts val="600"/>
              </a:spcAft>
              <a:buNone/>
            </a:pPr>
            <a:r>
              <a:rPr lang="es-ES" sz="2000" dirty="0" smtClean="0">
                <a:latin typeface="Avenir Next Regular"/>
                <a:cs typeface="Avenir Next Regular"/>
              </a:rPr>
              <a:t>El </a:t>
            </a:r>
            <a:r>
              <a:rPr lang="es-ES" sz="2000" dirty="0">
                <a:latin typeface="Avenir Next Regular"/>
                <a:cs typeface="Avenir Next Regular"/>
              </a:rPr>
              <a:t>Estado mantendrá un seguro social de accidentes para asegurar el riesgo profesional de los </a:t>
            </a:r>
            <a:r>
              <a:rPr lang="es-ES" sz="2000" dirty="0" smtClean="0">
                <a:latin typeface="Avenir Next Regular"/>
                <a:cs typeface="Avenir Next Regular"/>
              </a:rPr>
              <a:t>trabajadores.</a:t>
            </a:r>
          </a:p>
          <a:p>
            <a:pPr marL="0" indent="0">
              <a:spcBef>
                <a:spcPts val="456"/>
              </a:spcBef>
              <a:spcAft>
                <a:spcPts val="600"/>
              </a:spcAft>
              <a:buNone/>
            </a:pPr>
            <a:r>
              <a:rPr lang="es-ES" sz="2000" u="sng" dirty="0" smtClean="0">
                <a:latin typeface="Avenir Next Regular"/>
                <a:cs typeface="Avenir Next Regular"/>
              </a:rPr>
              <a:t>Es </a:t>
            </a:r>
            <a:r>
              <a:rPr lang="es-ES" sz="2000" u="sng" dirty="0">
                <a:latin typeface="Avenir Next Regular"/>
                <a:cs typeface="Avenir Next Regular"/>
              </a:rPr>
              <a:t>deber del Estado velar por la salud pública y el bienestar higiénico del país. Deberá destinarse cada año una cantidad de dinero suficiente para mantener un servicio nacional de </a:t>
            </a:r>
            <a:r>
              <a:rPr lang="es-ES" sz="2000" u="sng" dirty="0" smtClean="0">
                <a:latin typeface="Avenir Next Regular"/>
                <a:cs typeface="Avenir Next Regular"/>
              </a:rPr>
              <a:t>salud</a:t>
            </a:r>
            <a:endParaRPr lang="es-ES" sz="2000" u="sng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369968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latin typeface="Avenir Next Regular"/>
                <a:cs typeface="Avenir Next Regular"/>
              </a:rPr>
              <a:t>PAÍSES REVISADOS Y HALLAZGOS</a:t>
            </a:r>
            <a:endParaRPr lang="es-ES" sz="2400" b="1" dirty="0">
              <a:latin typeface="Avenir Next Regular"/>
              <a:cs typeface="Avenir Next Regular"/>
            </a:endParaRPr>
          </a:p>
        </p:txBody>
      </p:sp>
      <p:sp>
        <p:nvSpPr>
          <p:cNvPr id="5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r>
              <a:rPr lang="es-ES" sz="2000" dirty="0" smtClean="0">
                <a:latin typeface="Avenir Next Regular"/>
                <a:cs typeface="Avenir Next Regular"/>
              </a:rPr>
              <a:t>Reino Unido, Alemania, EE.UU., Brasil, Colombia, Holanda, España, México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1.- No todas las constituciones tienen referencia al derecho a la salud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2.- Las que se refieren a ese derecho, difieren en su extensión: algunas regulan al detalle muchos aspectos; otras dan algunas ideas y dejan a la ley su desarrollo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3.- Algunas optan por algún modelo y otras no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4.- Los problemas de los sistemas de salud en algunos casos tienen su origen en la regulación constitucional; y otros problemas no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En suma, no hay regla de oro a seguir, que garantice que una determinada regulación constitucional solucionará de mejor modo las necesidades de salud, o que minimizará los problemas del sistema adoptado</a:t>
            </a:r>
            <a:endParaRPr lang="es-ES" sz="2000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554094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latin typeface="Avenir Next Regular"/>
                <a:cs typeface="Avenir Next Regular"/>
              </a:rPr>
              <a:t>TIPOS PUROS DE SISTEMAS DE SALUD</a:t>
            </a: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s-ES" sz="2000" b="1" dirty="0" smtClean="0">
                <a:latin typeface="Avenir Next Regular"/>
                <a:cs typeface="Avenir Next Regular"/>
              </a:rPr>
              <a:t>Modelo liberal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El Estado no asume responsabilidad en la administración</a:t>
            </a:r>
            <a:endParaRPr lang="es-ES" sz="1600" dirty="0">
              <a:latin typeface="Avenir Next Regular"/>
              <a:cs typeface="Avenir Next Regular"/>
            </a:endParaRP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Cada individuo paga una prima o cotización según sus riesgos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Tiene un enfoque más curativo que preventivo o promocional</a:t>
            </a:r>
          </a:p>
          <a:p>
            <a:r>
              <a:rPr lang="es-ES" sz="2000" b="1" dirty="0" smtClean="0">
                <a:latin typeface="Avenir Next Regular"/>
                <a:cs typeface="Avenir Next Regular"/>
              </a:rPr>
              <a:t>Modelo tipo Bismark o de seguros sociales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Financiamiento </a:t>
            </a:r>
            <a:r>
              <a:rPr lang="es-ES" sz="1600" dirty="0">
                <a:latin typeface="Avenir Next Regular"/>
                <a:cs typeface="Avenir Next Regular"/>
              </a:rPr>
              <a:t>por cotizaciones </a:t>
            </a:r>
            <a:r>
              <a:rPr lang="es-ES" sz="1600" dirty="0" smtClean="0">
                <a:latin typeface="Avenir Next Regular"/>
                <a:cs typeface="Avenir Next Regular"/>
              </a:rPr>
              <a:t>obligatorias del trabajador y empleador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Los </a:t>
            </a:r>
            <a:r>
              <a:rPr lang="es-ES" sz="1600" dirty="0">
                <a:latin typeface="Avenir Next Regular"/>
                <a:cs typeface="Avenir Next Regular"/>
              </a:rPr>
              <a:t>impuestos generales </a:t>
            </a:r>
            <a:r>
              <a:rPr lang="es-ES" sz="1600" dirty="0" smtClean="0">
                <a:latin typeface="Avenir Next Regular"/>
                <a:cs typeface="Avenir Next Regular"/>
              </a:rPr>
              <a:t>para financiar las </a:t>
            </a:r>
            <a:r>
              <a:rPr lang="es-ES" sz="1600" dirty="0">
                <a:latin typeface="Avenir Next Regular"/>
                <a:cs typeface="Avenir Next Regular"/>
              </a:rPr>
              <a:t>primas de los seguros de los sectores desfavorecidos y sin cobertura y, financiando determinados tipos de asistencia </a:t>
            </a:r>
            <a:r>
              <a:rPr lang="es-ES" sz="1600" dirty="0" smtClean="0">
                <a:latin typeface="Avenir Next Regular"/>
                <a:cs typeface="Avenir Next Regular"/>
              </a:rPr>
              <a:t>básica pública </a:t>
            </a:r>
            <a:r>
              <a:rPr lang="es-ES" sz="1600" dirty="0">
                <a:latin typeface="Avenir Next Regular"/>
                <a:cs typeface="Avenir Next Regular"/>
              </a:rPr>
              <a:t>como las vacunaciones </a:t>
            </a:r>
            <a:r>
              <a:rPr lang="es-ES" sz="1600" dirty="0" smtClean="0">
                <a:latin typeface="Avenir Next Regular"/>
                <a:cs typeface="Avenir Next Regular"/>
              </a:rPr>
              <a:t>o prestaciones maternales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Existen copagos</a:t>
            </a:r>
          </a:p>
          <a:p>
            <a:r>
              <a:rPr lang="es-ES" sz="2000" b="1" dirty="0" smtClean="0">
                <a:latin typeface="Avenir Next Regular"/>
                <a:cs typeface="Avenir Next Regular"/>
              </a:rPr>
              <a:t>Modelo tipo </a:t>
            </a:r>
            <a:r>
              <a:rPr lang="es-ES" sz="2000" b="1" dirty="0" err="1" smtClean="0">
                <a:latin typeface="Avenir Next Regular"/>
                <a:cs typeface="Avenir Next Regular"/>
              </a:rPr>
              <a:t>Beveridge</a:t>
            </a:r>
            <a:r>
              <a:rPr lang="es-ES" sz="2000" b="1" dirty="0" smtClean="0">
                <a:latin typeface="Avenir Next Regular"/>
                <a:cs typeface="Avenir Next Regular"/>
              </a:rPr>
              <a:t> o de sistema nacional de salud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Todos </a:t>
            </a:r>
            <a:r>
              <a:rPr lang="es-ES" sz="1600" dirty="0">
                <a:latin typeface="Avenir Next Regular"/>
                <a:cs typeface="Avenir Next Regular"/>
              </a:rPr>
              <a:t>los residentes tienen derecho a los servicios </a:t>
            </a:r>
            <a:r>
              <a:rPr lang="es-ES" sz="1600" dirty="0" smtClean="0">
                <a:latin typeface="Avenir Next Regular"/>
                <a:cs typeface="Avenir Next Regular"/>
              </a:rPr>
              <a:t>sanitarios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Se </a:t>
            </a:r>
            <a:r>
              <a:rPr lang="es-ES" sz="1600" dirty="0">
                <a:latin typeface="Avenir Next Regular"/>
                <a:cs typeface="Avenir Next Regular"/>
              </a:rPr>
              <a:t>financian mayoritariamente por </a:t>
            </a:r>
            <a:r>
              <a:rPr lang="es-ES" sz="1600" dirty="0" smtClean="0">
                <a:latin typeface="Avenir Next Regular"/>
                <a:cs typeface="Avenir Next Regular"/>
              </a:rPr>
              <a:t>impuestos personales (quien más </a:t>
            </a:r>
            <a:r>
              <a:rPr lang="es-ES" sz="1600" dirty="0">
                <a:latin typeface="Avenir Next Regular"/>
                <a:cs typeface="Avenir Next Regular"/>
              </a:rPr>
              <a:t>tiene </a:t>
            </a:r>
            <a:r>
              <a:rPr lang="es-ES" sz="1600" dirty="0" smtClean="0">
                <a:latin typeface="Avenir Next Regular"/>
                <a:cs typeface="Avenir Next Regular"/>
              </a:rPr>
              <a:t>más paga); y se </a:t>
            </a:r>
            <a:r>
              <a:rPr lang="es-ES" sz="1600" dirty="0">
                <a:latin typeface="Avenir Next Regular"/>
                <a:cs typeface="Avenir Next Regular"/>
              </a:rPr>
              <a:t>complementa con </a:t>
            </a:r>
            <a:r>
              <a:rPr lang="es-ES" sz="1600" dirty="0" smtClean="0">
                <a:latin typeface="Avenir Next Regular"/>
                <a:cs typeface="Avenir Next Regular"/>
              </a:rPr>
              <a:t>IVA </a:t>
            </a:r>
            <a:r>
              <a:rPr lang="es-ES" sz="1600" dirty="0">
                <a:latin typeface="Avenir Next Regular"/>
                <a:cs typeface="Avenir Next Regular"/>
              </a:rPr>
              <a:t>y otros </a:t>
            </a:r>
            <a:r>
              <a:rPr lang="es-ES" sz="1600" dirty="0" smtClean="0">
                <a:latin typeface="Avenir Next Regular"/>
                <a:cs typeface="Avenir Next Regular"/>
              </a:rPr>
              <a:t>gravámenes </a:t>
            </a:r>
            <a:r>
              <a:rPr lang="es-ES" sz="1600" dirty="0">
                <a:latin typeface="Avenir Next Regular"/>
                <a:cs typeface="Avenir Next Regular"/>
              </a:rPr>
              <a:t>que se aplican a determinados productos como hidrocarburos, alcohol, tabaco o electricidad</a:t>
            </a:r>
            <a:endParaRPr lang="es-ES" sz="1600" dirty="0" smtClean="0">
              <a:latin typeface="Avenir Next Regular"/>
              <a:cs typeface="Avenir Next Regular"/>
            </a:endParaRP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Se basan </a:t>
            </a:r>
            <a:r>
              <a:rPr lang="es-ES" sz="1600" dirty="0">
                <a:latin typeface="Avenir Next Regular"/>
                <a:cs typeface="Avenir Next Regular"/>
              </a:rPr>
              <a:t>en la solidaridad o en el principio redistributivo y posibilita el acceso </a:t>
            </a:r>
            <a:r>
              <a:rPr lang="es-ES" sz="1600" dirty="0" smtClean="0">
                <a:latin typeface="Avenir Next Regular"/>
                <a:cs typeface="Avenir Next Regular"/>
              </a:rPr>
              <a:t>universal</a:t>
            </a:r>
          </a:p>
        </p:txBody>
      </p:sp>
    </p:spTree>
    <p:extLst>
      <p:ext uri="{BB962C8B-B14F-4D97-AF65-F5344CB8AC3E}">
        <p14:creationId xmlns:p14="http://schemas.microsoft.com/office/powerpoint/2010/main" val="666443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latin typeface="Avenir Next Regular"/>
                <a:cs typeface="Avenir Next Regular"/>
              </a:rPr>
              <a:t>PAÍSES REVISADOS QUE NO TIENEN CONSAGRADO EL DERECHO A LA SALUD A NIVEL CONSTITUCIONAL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700866"/>
            <a:ext cx="8229600" cy="1498600"/>
          </a:xfrm>
        </p:spPr>
        <p:txBody>
          <a:bodyPr>
            <a:normAutofit/>
          </a:bodyPr>
          <a:lstStyle/>
          <a:p>
            <a:r>
              <a:rPr lang="es-ES" sz="2000" dirty="0" smtClean="0">
                <a:latin typeface="Avenir Next Regular"/>
                <a:cs typeface="Avenir Next Regular"/>
              </a:rPr>
              <a:t>Estados Unidos de Norteamérica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Alemania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Inglaterra</a:t>
            </a:r>
          </a:p>
        </p:txBody>
      </p:sp>
    </p:spTree>
    <p:extLst>
      <p:ext uri="{BB962C8B-B14F-4D97-AF65-F5344CB8AC3E}">
        <p14:creationId xmlns:p14="http://schemas.microsoft.com/office/powerpoint/2010/main" val="15923995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latin typeface="Avenir Next Regular"/>
                <a:cs typeface="Avenir Next Regular"/>
              </a:rPr>
              <a:t>INGLATERRA</a:t>
            </a: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1752597"/>
            <a:ext cx="8229600" cy="3970867"/>
          </a:xfrm>
        </p:spPr>
        <p:txBody>
          <a:bodyPr>
            <a:normAutofit/>
          </a:bodyPr>
          <a:lstStyle/>
          <a:p>
            <a:r>
              <a:rPr lang="es-ES" sz="2000" dirty="0" smtClean="0">
                <a:latin typeface="Avenir Next Regular"/>
                <a:cs typeface="Avenir Next Regular"/>
              </a:rPr>
              <a:t>No posee constitución como la entendemos.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Existen derechos de rango constitucional creados jurisprudencialmente («</a:t>
            </a:r>
            <a:r>
              <a:rPr lang="es-ES" sz="2000" i="1" dirty="0" err="1" smtClean="0">
                <a:latin typeface="Avenir Next Regular"/>
                <a:cs typeface="Avenir Next Regular"/>
              </a:rPr>
              <a:t>Common</a:t>
            </a:r>
            <a:r>
              <a:rPr lang="es-ES" sz="2000" i="1" dirty="0" smtClean="0">
                <a:latin typeface="Avenir Next Regular"/>
                <a:cs typeface="Avenir Next Regular"/>
              </a:rPr>
              <a:t> </a:t>
            </a:r>
            <a:r>
              <a:rPr lang="es-ES" sz="2000" i="1" dirty="0" err="1" smtClean="0">
                <a:latin typeface="Avenir Next Regular"/>
                <a:cs typeface="Avenir Next Regular"/>
              </a:rPr>
              <a:t>Law</a:t>
            </a:r>
            <a:r>
              <a:rPr lang="es-ES" sz="2000" i="1" dirty="0" smtClean="0">
                <a:latin typeface="Avenir Next Regular"/>
                <a:cs typeface="Avenir Next Regular"/>
              </a:rPr>
              <a:t> </a:t>
            </a:r>
            <a:r>
              <a:rPr lang="es-ES" sz="2000" i="1" dirty="0" err="1" smtClean="0">
                <a:latin typeface="Avenir Next Regular"/>
                <a:cs typeface="Avenir Next Regular"/>
              </a:rPr>
              <a:t>Rights</a:t>
            </a:r>
            <a:r>
              <a:rPr lang="es-ES" sz="2000" dirty="0" smtClean="0">
                <a:latin typeface="Avenir Next Regular"/>
                <a:cs typeface="Avenir Next Regular"/>
              </a:rPr>
              <a:t>») o provenientes de algunas leyes (“</a:t>
            </a:r>
            <a:r>
              <a:rPr lang="es-ES" sz="2000" i="1" dirty="0" smtClean="0">
                <a:latin typeface="Avenir Next Regular"/>
                <a:cs typeface="Avenir Next Regular"/>
              </a:rPr>
              <a:t>Bill of </a:t>
            </a:r>
            <a:r>
              <a:rPr lang="es-ES" sz="2000" i="1" dirty="0" err="1" smtClean="0">
                <a:latin typeface="Avenir Next Regular"/>
                <a:cs typeface="Avenir Next Regular"/>
              </a:rPr>
              <a:t>Rights</a:t>
            </a:r>
            <a:r>
              <a:rPr lang="es-ES" sz="2000" dirty="0" smtClean="0">
                <a:latin typeface="Avenir Next Regular"/>
                <a:cs typeface="Avenir Next Regular"/>
              </a:rPr>
              <a:t>”):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la libertad personal, el acceso a la justicia, el no sometimiento a impuestos no establecidos por ley. 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En materia de derechos sociales, el Reino Unido prefiere hablar de “principios” en lugar de “derechos” sociales y económicos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No obstante, poseen uno de los sistemas de salud más reconocidos en el mundo y son la cuna de la moderna seguridad social desde el Informe </a:t>
            </a:r>
            <a:r>
              <a:rPr lang="es-ES" sz="2000" dirty="0" err="1" smtClean="0">
                <a:latin typeface="Avenir Next Regular"/>
                <a:cs typeface="Avenir Next Regular"/>
              </a:rPr>
              <a:t>Beveridge</a:t>
            </a:r>
            <a:endParaRPr lang="es-ES" sz="2000" dirty="0" smtClean="0">
              <a:latin typeface="Avenir Next Regular"/>
              <a:cs typeface="Avenir Next Regular"/>
            </a:endParaRPr>
          </a:p>
          <a:p>
            <a:endParaRPr lang="es-ES" sz="2000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553297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latin typeface="Avenir Next Regular"/>
                <a:cs typeface="Avenir Next Regular"/>
              </a:rPr>
              <a:t>EL SISTEMA DE SALUD INGLÉS EN 2 </a:t>
            </a:r>
            <a:r>
              <a:rPr lang="es-ES" sz="2400" b="1" dirty="0" smtClean="0">
                <a:latin typeface="Avenir Next Regular"/>
                <a:cs typeface="Avenir Next Regular"/>
              </a:rPr>
              <a:t>PALABRAS</a:t>
            </a:r>
            <a:endParaRPr lang="es-ES" sz="2400" b="1" dirty="0">
              <a:latin typeface="Avenir Next Regular"/>
              <a:cs typeface="Avenir Next Regular"/>
            </a:endParaRP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r>
              <a:rPr lang="es-ES" sz="2000" dirty="0" smtClean="0">
                <a:latin typeface="Avenir Next Regular"/>
                <a:cs typeface="Avenir Next Regular"/>
              </a:rPr>
              <a:t>Existen un sistemas de salud troncal en el Reino Unido con 4 variaciones: el inglés, el escocés, el de Irlanda del Norte y el de Gales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Financiamiento por la vía de impuestos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Copago casi inexistente (oftalmología, odontología, fármacos, cuidados de largo plazo)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Tienen derecho a él todo habitante del Reino Unido y extranjero con residencia legal. En casos de urgencia, también acceden los ilegales</a:t>
            </a:r>
          </a:p>
          <a:p>
            <a:r>
              <a:rPr lang="es-ES" sz="2000" dirty="0" smtClean="0">
                <a:latin typeface="Avenir Next Regular"/>
                <a:cs typeface="Avenir Next Regular"/>
              </a:rPr>
              <a:t>Problemas principales de queja: 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Tiempos de espera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Escases de algunas especialidades (neurólogos) o de médicos en algunos lugares</a:t>
            </a:r>
          </a:p>
          <a:p>
            <a:pPr lvl="1"/>
            <a:r>
              <a:rPr lang="es-ES" sz="1600" dirty="0" smtClean="0">
                <a:latin typeface="Avenir Next Regular"/>
                <a:cs typeface="Avenir Next Regular"/>
              </a:rPr>
              <a:t>No se cubren todos los fármacos en algunas terapias de cáncer</a:t>
            </a:r>
          </a:p>
          <a:p>
            <a:pPr lvl="1"/>
            <a:endParaRPr lang="es-ES" sz="1600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9259192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d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da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Claridad.thmx</Template>
  <TotalTime>6754</TotalTime>
  <Words>4484</Words>
  <Application>Microsoft Macintosh PowerPoint</Application>
  <PresentationFormat>Presentación en pantalla (4:3)</PresentationFormat>
  <Paragraphs>279</Paragraphs>
  <Slides>38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39" baseType="lpstr">
      <vt:lpstr>Claridad</vt:lpstr>
      <vt:lpstr>EL DERECHO A LA SALUD EN LA CONSTITUCIÓN DE ALGUNOS PAÍSES</vt:lpstr>
      <vt:lpstr>EL DERECHO A LA SALUD EN LAS CONSTITUCIONES</vt:lpstr>
      <vt:lpstr>NUESTRA CONSTITUCIÓN</vt:lpstr>
      <vt:lpstr>LA DE 1925</vt:lpstr>
      <vt:lpstr>PAÍSES REVISADOS Y HALLAZGOS</vt:lpstr>
      <vt:lpstr>TIPOS PUROS DE SISTEMAS DE SALUD</vt:lpstr>
      <vt:lpstr>PAÍSES REVISADOS QUE NO TIENEN CONSAGRADO EL DERECHO A LA SALUD A NIVEL CONSTITUCIONAL</vt:lpstr>
      <vt:lpstr>INGLATERRA</vt:lpstr>
      <vt:lpstr>EL SISTEMA DE SALUD INGLÉS EN 2 PALABRAS</vt:lpstr>
      <vt:lpstr>ALEMANIA</vt:lpstr>
      <vt:lpstr>EL SISTEMA DE SALUD ALEMÁN EN 2 PALABRAS</vt:lpstr>
      <vt:lpstr>ESTADOS UNIDOS DE NORTEAMÉRICA</vt:lpstr>
      <vt:lpstr>EL SISTEMA DE SALUD NORTEAMERICANO EN 2 PALABRAS</vt:lpstr>
      <vt:lpstr>PAÍSES REVISADOS QUE SI TIENEN CONSAGRADO EL DERECHO A LA SALUD A NIVEL CONSTITUCIONAL</vt:lpstr>
      <vt:lpstr>BRASIL</vt:lpstr>
      <vt:lpstr>BRASIL</vt:lpstr>
      <vt:lpstr>BRASIL</vt:lpstr>
      <vt:lpstr>BRASIL</vt:lpstr>
      <vt:lpstr>BRASIL</vt:lpstr>
      <vt:lpstr>BRASIL</vt:lpstr>
      <vt:lpstr>BRASIL</vt:lpstr>
      <vt:lpstr>EL SISTEMA DE SALUD BRASILEÑO EN 2 PALABRAS</vt:lpstr>
      <vt:lpstr>COLOMBIA</vt:lpstr>
      <vt:lpstr>COLOMBIA</vt:lpstr>
      <vt:lpstr>EL SISTEMA DE SALUD COLOMBIANO EN 2 PALABRAS</vt:lpstr>
      <vt:lpstr>EL SISTEMA DE SALUD COLOMBIANO EN 2 PALABRAS</vt:lpstr>
      <vt:lpstr>PROBLEMAS</vt:lpstr>
      <vt:lpstr>ESPAÑA</vt:lpstr>
      <vt:lpstr>EL SISTEMA DE SALUD ESPAÑOL</vt:lpstr>
      <vt:lpstr>EL SISTEMA DE SALUD ESPAÑOL</vt:lpstr>
      <vt:lpstr>HOLANDA</vt:lpstr>
      <vt:lpstr>EL SISTEMA DE SALUD HOLANDÉS</vt:lpstr>
      <vt:lpstr>EL SISTEMA DE SALUD HOLANDÉS</vt:lpstr>
      <vt:lpstr>MÉXICO</vt:lpstr>
      <vt:lpstr>SISTEMA DE SALUD MEXICANO</vt:lpstr>
      <vt:lpstr>SISTEMA DE SALUD MEXICANO</vt:lpstr>
      <vt:lpstr>CÓMO SEGUIMOS?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Rony Lenz</dc:creator>
  <cp:lastModifiedBy>Ulises  Nancuante</cp:lastModifiedBy>
  <cp:revision>76</cp:revision>
  <dcterms:created xsi:type="dcterms:W3CDTF">2016-01-11T16:15:48Z</dcterms:created>
  <dcterms:modified xsi:type="dcterms:W3CDTF">2016-05-18T18:37:22Z</dcterms:modified>
</cp:coreProperties>
</file>